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329" r:id="rId2"/>
    <p:sldId id="338" r:id="rId3"/>
    <p:sldId id="343" r:id="rId4"/>
    <p:sldId id="344" r:id="rId5"/>
    <p:sldId id="345" r:id="rId6"/>
    <p:sldId id="347" r:id="rId7"/>
    <p:sldId id="336" r:id="rId8"/>
    <p:sldId id="341" r:id="rId9"/>
    <p:sldId id="339" r:id="rId10"/>
    <p:sldId id="337" r:id="rId11"/>
    <p:sldId id="340" r:id="rId12"/>
    <p:sldId id="348" r:id="rId13"/>
    <p:sldId id="350" r:id="rId14"/>
    <p:sldId id="351" r:id="rId15"/>
    <p:sldId id="352" r:id="rId16"/>
    <p:sldId id="353" r:id="rId17"/>
    <p:sldId id="354" r:id="rId18"/>
    <p:sldId id="355" r:id="rId19"/>
    <p:sldId id="356" r:id="rId20"/>
    <p:sldId id="357" r:id="rId21"/>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Garamond" panose="02020404030301010803" pitchFamily="18"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E36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3A13D-CC80-48C9-B91A-660B9EE31FE0}">
  <a:tblStyle styleId="{FE33A13D-CC80-48C9-B91A-660B9EE31FE0}"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2" autoAdjust="0"/>
    <p:restoredTop sz="90337" autoAdjust="0"/>
  </p:normalViewPr>
  <p:slideViewPr>
    <p:cSldViewPr snapToGrid="0">
      <p:cViewPr varScale="1">
        <p:scale>
          <a:sx n="92" d="100"/>
          <a:sy n="92" d="100"/>
        </p:scale>
        <p:origin x="9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0937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spcBef>
                <a:spcPts val="0"/>
              </a:spcBef>
              <a:buFont typeface="Arial" panose="020B0604020202020204" pitchFamily="34" charset="0"/>
              <a:buNone/>
            </a:pPr>
            <a:endParaRPr dirty="0"/>
          </a:p>
        </p:txBody>
      </p:sp>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07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9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61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1800 tweets in 15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200 queries within 1 loop 40 second sleep mode</a:t>
            </a:r>
            <a:r>
              <a:rPr lang="en-US" sz="1200" baseline="0" dirty="0">
                <a:latin typeface="Calibri"/>
                <a:cs typeface="Calibri"/>
              </a:rPr>
              <a:t> * </a:t>
            </a:r>
            <a:r>
              <a:rPr lang="en-US" sz="1200" dirty="0">
                <a:latin typeface="Calibri"/>
                <a:cs typeface="Calibri"/>
              </a:rPr>
              <a:t>16 loops  = 3200 tweets max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Sentiment analysis</a:t>
            </a:r>
            <a:r>
              <a:rPr lang="en-US" sz="1200" baseline="0" dirty="0">
                <a:latin typeface="Calibri"/>
                <a:cs typeface="Calibri"/>
              </a:rPr>
              <a:t> - </a:t>
            </a:r>
            <a:r>
              <a:rPr lang="en-US" sz="1200" dirty="0">
                <a:latin typeface="Calibri"/>
                <a:cs typeface="Calibri"/>
              </a:rPr>
              <a:t>: only run limited number of sentiments at a time in</a:t>
            </a:r>
            <a:r>
              <a:rPr lang="en-US" sz="1200" baseline="0" dirty="0">
                <a:latin typeface="Calibri"/>
                <a:cs typeface="Calibri"/>
              </a:rPr>
              <a:t> </a:t>
            </a:r>
            <a:r>
              <a:rPr lang="en-US" sz="1200" baseline="0" dirty="0" err="1">
                <a:latin typeface="Calibri"/>
                <a:cs typeface="Calibri"/>
              </a:rPr>
              <a:t>api</a:t>
            </a:r>
            <a:endParaRPr lang="en-US" sz="1200" dirty="0">
              <a:latin typeface="Calibri"/>
              <a:cs typeface="Calibri"/>
            </a:endParaRPr>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578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06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18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6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Garamond"/>
                <a:ea typeface="Garamond"/>
                <a:cs typeface="Garamond"/>
                <a:sym typeface="Garamond"/>
              </a:defRPr>
            </a:lvl1pPr>
            <a:lvl2pPr marL="457200" marR="0" lvl="1" indent="0" algn="ctr" rtl="0">
              <a:spcBef>
                <a:spcPts val="560"/>
              </a:spcBef>
              <a:buClr>
                <a:srgbClr val="888888"/>
              </a:buClr>
              <a:buFont typeface="Arial"/>
              <a:buNone/>
              <a:defRPr sz="2800" b="0" i="0" u="none" strike="noStrike" cap="none">
                <a:solidFill>
                  <a:srgbClr val="888888"/>
                </a:solidFill>
                <a:latin typeface="Garamond"/>
                <a:ea typeface="Garamond"/>
                <a:cs typeface="Garamond"/>
                <a:sym typeface="Garamond"/>
              </a:defRPr>
            </a:lvl2pPr>
            <a:lvl3pPr marL="914400" marR="0" lvl="2" indent="0" algn="ctr" rtl="0">
              <a:spcBef>
                <a:spcPts val="480"/>
              </a:spcBef>
              <a:buClr>
                <a:srgbClr val="888888"/>
              </a:buClr>
              <a:buFont typeface="Arial"/>
              <a:buNone/>
              <a:defRPr sz="2400" b="0" i="0" u="none" strike="noStrike" cap="none">
                <a:solidFill>
                  <a:srgbClr val="888888"/>
                </a:solidFill>
                <a:latin typeface="Garamond"/>
                <a:ea typeface="Garamond"/>
                <a:cs typeface="Garamond"/>
                <a:sym typeface="Garamond"/>
              </a:defRPr>
            </a:lvl3pPr>
            <a:lvl4pPr marL="1371600" marR="0" lvl="3"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4pPr>
            <a:lvl5pPr marL="1828800" marR="0" lvl="4"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676400" y="274637"/>
            <a:ext cx="6868797" cy="724430"/>
          </a:xfrm>
          <a:prstGeom prst="rect">
            <a:avLst/>
          </a:prstGeom>
          <a:noFill/>
          <a:ln>
            <a:noFill/>
          </a:ln>
        </p:spPr>
        <p:txBody>
          <a:bodyPr lIns="91425" tIns="91425" rIns="91425" bIns="91425" anchor="ctr" anchorCtr="0"/>
          <a:lstStyle>
            <a:lvl1pPr lvl="0" algn="l" rtl="0">
              <a:spcBef>
                <a:spcPts val="0"/>
              </a:spcBef>
              <a:defRPr sz="2800" b="1">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23" name="Shape 23"/>
          <p:cNvSpPr txBox="1">
            <a:spLocks noGrp="1"/>
          </p:cNvSpPr>
          <p:nvPr>
            <p:ph type="body" idx="1"/>
          </p:nvPr>
        </p:nvSpPr>
        <p:spPr>
          <a:xfrm>
            <a:off x="550332" y="1270000"/>
            <a:ext cx="8136467" cy="4856163"/>
          </a:xfrm>
          <a:prstGeom prst="rect">
            <a:avLst/>
          </a:prstGeom>
          <a:noFill/>
          <a:ln>
            <a:noFill/>
          </a:ln>
        </p:spPr>
        <p:txBody>
          <a:bodyPr lIns="91425" tIns="91425" rIns="91425" bIns="91425" anchor="t" anchorCtr="0"/>
          <a:lstStyle>
            <a:lvl1pPr lvl="0" rtl="0">
              <a:spcBef>
                <a:spcPts val="0"/>
              </a:spcBef>
              <a:defRPr>
                <a:latin typeface="Calibri"/>
                <a:ea typeface="Calibri"/>
                <a:cs typeface="Calibri"/>
                <a:sym typeface="Calibri"/>
              </a:defRPr>
            </a:lvl1pPr>
            <a:lvl2pPr lvl="1" rtl="0">
              <a:spcBef>
                <a:spcPts val="0"/>
              </a:spcBef>
              <a:defRPr>
                <a:latin typeface="Calibri"/>
                <a:ea typeface="Calibri"/>
                <a:cs typeface="Calibri"/>
                <a:sym typeface="Calibri"/>
              </a:defRPr>
            </a:lvl2pPr>
            <a:lvl3pPr lvl="2" rtl="0">
              <a:spcBef>
                <a:spcPts val="0"/>
              </a:spcBef>
              <a:defRPr>
                <a:latin typeface="Calibri"/>
                <a:ea typeface="Calibri"/>
                <a:cs typeface="Calibri"/>
                <a:sym typeface="Calibri"/>
              </a:defRPr>
            </a:lvl3pPr>
            <a:lvl4pPr lvl="3" rtl="0">
              <a:spcBef>
                <a:spcPts val="0"/>
              </a:spcBef>
              <a:defRPr>
                <a:latin typeface="Calibri"/>
                <a:ea typeface="Calibri"/>
                <a:cs typeface="Calibri"/>
                <a:sym typeface="Calibri"/>
              </a:defRPr>
            </a:lvl4pPr>
            <a:lvl5pPr lvl="4" rtl="0">
              <a:spcBef>
                <a:spcPts val="0"/>
              </a:spcBef>
              <a:defRPr>
                <a:latin typeface="Calibri"/>
                <a:ea typeface="Calibri"/>
                <a:cs typeface="Calibri"/>
                <a:sym typeface="Calibri"/>
              </a:defRPr>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dirty="0">
              <a:solidFill>
                <a:srgbClr val="888888"/>
              </a:solidFill>
              <a:latin typeface="Calibri"/>
              <a:ea typeface="Calibri"/>
              <a:cs typeface="Calibri"/>
              <a:sym typeface="Calibri"/>
            </a:endParaRPr>
          </a:p>
        </p:txBody>
      </p:sp>
      <p:cxnSp>
        <p:nvCxnSpPr>
          <p:cNvPr id="27" name="Shape 27"/>
          <p:cNvCxnSpPr/>
          <p:nvPr/>
        </p:nvCxnSpPr>
        <p:spPr>
          <a:xfrm>
            <a:off x="1600200" y="274637"/>
            <a:ext cx="0" cy="799421"/>
          </a:xfrm>
          <a:prstGeom prst="straightConnector1">
            <a:avLst/>
          </a:prstGeom>
          <a:noFill/>
          <a:ln w="9525" cap="flat" cmpd="sng">
            <a:solidFill>
              <a:srgbClr val="7F7F7F"/>
            </a:solidFill>
            <a:prstDash val="solid"/>
            <a:round/>
            <a:headEnd type="none" w="med" len="med"/>
            <a:tailEnd type="none" w="med" len="med"/>
          </a:ln>
        </p:spPr>
      </p:cxnSp>
      <p:cxnSp>
        <p:nvCxnSpPr>
          <p:cNvPr id="28" name="Shape 28"/>
          <p:cNvCxnSpPr/>
          <p:nvPr/>
        </p:nvCxnSpPr>
        <p:spPr>
          <a:xfrm>
            <a:off x="1600200" y="1074058"/>
            <a:ext cx="7104887" cy="0"/>
          </a:xfrm>
          <a:prstGeom prst="straightConnector1">
            <a:avLst/>
          </a:prstGeom>
          <a:noFill/>
          <a:ln w="9525" cap="flat" cmpd="sng">
            <a:solidFill>
              <a:srgbClr val="7F7F7F"/>
            </a:solidFill>
            <a:prstDash val="solid"/>
            <a:round/>
            <a:headEnd type="none" w="med" len="med"/>
            <a:tailEnd type="none" w="med" len="med"/>
          </a:ln>
        </p:spPr>
      </p:cxnSp>
      <p:cxnSp>
        <p:nvCxnSpPr>
          <p:cNvPr id="29" name="Shape 29"/>
          <p:cNvCxnSpPr/>
          <p:nvPr/>
        </p:nvCxnSpPr>
        <p:spPr>
          <a:xfrm>
            <a:off x="457200" y="6400800"/>
            <a:ext cx="8229600" cy="0"/>
          </a:xfrm>
          <a:prstGeom prst="straightConnector1">
            <a:avLst/>
          </a:prstGeom>
          <a:noFill/>
          <a:ln w="9525" cap="flat" cmpd="sng">
            <a:solidFill>
              <a:srgbClr val="7F7F7F"/>
            </a:solidFill>
            <a:prstDash val="solid"/>
            <a:round/>
            <a:headEnd type="none" w="med" len="med"/>
            <a:tailEnd type="none" w="med" len="med"/>
          </a:ln>
        </p:spPr>
      </p:cxnSp>
      <p:cxnSp>
        <p:nvCxnSpPr>
          <p:cNvPr id="30" name="Shape 30"/>
          <p:cNvCxnSpPr/>
          <p:nvPr/>
        </p:nvCxnSpPr>
        <p:spPr>
          <a:xfrm>
            <a:off x="6553200" y="6400800"/>
            <a:ext cx="0" cy="320039"/>
          </a:xfrm>
          <a:prstGeom prst="straightConnector1">
            <a:avLst/>
          </a:prstGeom>
          <a:noFill/>
          <a:ln w="9525" cap="flat" cmpd="sng">
            <a:solidFill>
              <a:srgbClr val="7F7F7F"/>
            </a:solidFill>
            <a:prstDash val="solid"/>
            <a:round/>
            <a:headEnd type="none" w="med" len="med"/>
            <a:tailEnd type="none" w="med" len="med"/>
          </a:ln>
        </p:spPr>
      </p:cxnSp>
      <p:sp>
        <p:nvSpPr>
          <p:cNvPr id="15" name="Shape 370"/>
          <p:cNvSpPr txBox="1">
            <a:spLocks noGrp="1"/>
          </p:cNvSpPr>
          <p:nvPr>
            <p:ph type="ftr" idx="11"/>
          </p:nvPr>
        </p:nvSpPr>
        <p:spPr>
          <a:xfrm>
            <a:off x="384132" y="6410662"/>
            <a:ext cx="3173260" cy="365125"/>
          </a:xfrm>
          <a:prstGeom prst="rect">
            <a:avLst/>
          </a:prstGeom>
          <a:noFill/>
          <a:ln>
            <a:noFill/>
          </a:ln>
        </p:spPr>
        <p:txBody>
          <a:bodyPr lIns="91425" tIns="45700" rIns="91425" bIns="45700" anchor="ctr" anchorCtr="0">
            <a:noAutofit/>
          </a:bodyPr>
          <a:lstStyle>
            <a:lvl1pPr>
              <a:defRPr/>
            </a:lvl1pPr>
          </a:lstStyle>
          <a:p>
            <a:pPr>
              <a:buSzPct val="25000"/>
              <a:defRPr/>
            </a:pPr>
            <a:r>
              <a:rPr lang="en-US" dirty="0"/>
              <a:t>Dealing With Data- Spring 2016</a:t>
            </a:r>
          </a:p>
        </p:txBody>
      </p:sp>
      <p:pic>
        <p:nvPicPr>
          <p:cNvPr id="3" name="Picture 2"/>
          <p:cNvPicPr>
            <a:picLocks noChangeAspect="1"/>
          </p:cNvPicPr>
          <p:nvPr userDrawn="1"/>
        </p:nvPicPr>
        <p:blipFill>
          <a:blip r:embed="rId2"/>
          <a:stretch>
            <a:fillRect/>
          </a:stretch>
        </p:blipFill>
        <p:spPr>
          <a:xfrm>
            <a:off x="6810163" y="6416944"/>
            <a:ext cx="1735034" cy="377672"/>
          </a:xfrm>
          <a:prstGeom prst="rect">
            <a:avLst/>
          </a:prstGeom>
        </p:spPr>
      </p:pic>
      <p:pic>
        <p:nvPicPr>
          <p:cNvPr id="4" name="Picture 3"/>
          <p:cNvPicPr>
            <a:picLocks noChangeAspect="1"/>
          </p:cNvPicPr>
          <p:nvPr userDrawn="1"/>
        </p:nvPicPr>
        <p:blipFill>
          <a:blip r:embed="rId3"/>
          <a:stretch>
            <a:fillRect/>
          </a:stretch>
        </p:blipFill>
        <p:spPr>
          <a:xfrm>
            <a:off x="670840" y="343910"/>
            <a:ext cx="696052" cy="58588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Garamond"/>
                <a:ea typeface="Garamond"/>
                <a:cs typeface="Garamond"/>
                <a:sym typeface="Garamond"/>
              </a:defRPr>
            </a:lvl1pPr>
            <a:lvl2pPr marL="742950" marR="0" lvl="1" indent="-107950" algn="l" rtl="0">
              <a:spcBef>
                <a:spcPts val="560"/>
              </a:spcBef>
              <a:buClr>
                <a:schemeClr val="dk1"/>
              </a:buClr>
              <a:buFont typeface="Arial"/>
              <a:buChar char="–"/>
              <a:defRPr sz="2800" b="0" i="0" u="none" strike="noStrike" cap="none">
                <a:solidFill>
                  <a:schemeClr val="dk1"/>
                </a:solidFill>
                <a:latin typeface="Garamond"/>
                <a:ea typeface="Garamond"/>
                <a:cs typeface="Garamond"/>
                <a:sym typeface="Garamond"/>
              </a:defRPr>
            </a:lvl2pPr>
            <a:lvl3pPr marL="1143000" marR="0" lvl="2" indent="-76200" algn="l" rtl="0">
              <a:spcBef>
                <a:spcPts val="480"/>
              </a:spcBef>
              <a:buClr>
                <a:schemeClr val="dk1"/>
              </a:buClr>
              <a:buFont typeface="Arial"/>
              <a:buChar char="•"/>
              <a:defRPr sz="2400" b="0" i="0" u="none" strike="noStrike" cap="none">
                <a:solidFill>
                  <a:schemeClr val="dk1"/>
                </a:solidFill>
                <a:latin typeface="Garamond"/>
                <a:ea typeface="Garamond"/>
                <a:cs typeface="Garamond"/>
                <a:sym typeface="Garamond"/>
              </a:defRPr>
            </a:lvl3pPr>
            <a:lvl4pPr marL="1600200" marR="0" lvl="3"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4pPr>
            <a:lvl5pPr marL="2057400" marR="0" lvl="4"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228600" y="3699384"/>
            <a:ext cx="8686800" cy="147002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800" b="1" dirty="0">
                <a:latin typeface="Calibri"/>
                <a:ea typeface="Calibri"/>
                <a:cs typeface="Calibri"/>
                <a:sym typeface="Calibri"/>
              </a:rPr>
              <a:t>Analysis of public sentiment on Twitter versus debate performance of top GOP candidates.</a:t>
            </a:r>
            <a:endParaRPr lang="en-US" sz="2400" b="1" i="0" u="none" strike="noStrike" cap="none" dirty="0">
              <a:solidFill>
                <a:schemeClr val="tx1"/>
              </a:solidFill>
              <a:latin typeface="Calibri"/>
              <a:ea typeface="Calibri"/>
              <a:cs typeface="Calibri"/>
              <a:sym typeface="Calibri"/>
            </a:endParaRPr>
          </a:p>
        </p:txBody>
      </p:sp>
      <p:sp>
        <p:nvSpPr>
          <p:cNvPr id="94" name="Shape 94"/>
          <p:cNvSpPr txBox="1">
            <a:spLocks noGrp="1"/>
          </p:cNvSpPr>
          <p:nvPr>
            <p:ph type="subTitle" idx="1"/>
          </p:nvPr>
        </p:nvSpPr>
        <p:spPr>
          <a:xfrm>
            <a:off x="914400" y="5328702"/>
            <a:ext cx="7315200" cy="685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2200" b="1" i="0" u="none" strike="noStrike" cap="none" dirty="0">
                <a:solidFill>
                  <a:schemeClr val="dk1"/>
                </a:solidFill>
                <a:latin typeface="Calibri"/>
                <a:ea typeface="Calibri"/>
                <a:cs typeface="Calibri"/>
                <a:sym typeface="Calibri"/>
              </a:rPr>
              <a:t>Dealing with Data Final Project- TEAM #2</a:t>
            </a:r>
          </a:p>
        </p:txBody>
      </p:sp>
      <p:sp>
        <p:nvSpPr>
          <p:cNvPr id="95" name="Shape 95"/>
          <p:cNvSpPr txBox="1">
            <a:spLocks noGrp="1"/>
          </p:cNvSpPr>
          <p:nvPr>
            <p:ph type="dt" idx="10"/>
          </p:nvPr>
        </p:nvSpPr>
        <p:spPr>
          <a:xfrm>
            <a:off x="6096000" y="6108192"/>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1500" b="1" dirty="0"/>
              <a:t>5</a:t>
            </a:r>
            <a:r>
              <a:rPr lang="en-US" sz="1500" b="1" i="0" u="none" strike="noStrike" cap="none" dirty="0">
                <a:solidFill>
                  <a:srgbClr val="888888"/>
                </a:solidFill>
                <a:latin typeface="Calibri"/>
                <a:ea typeface="Calibri"/>
                <a:cs typeface="Calibri"/>
                <a:sym typeface="Calibri"/>
              </a:rPr>
              <a:t>/9/2016</a:t>
            </a:r>
          </a:p>
        </p:txBody>
      </p:sp>
      <p:cxnSp>
        <p:nvCxnSpPr>
          <p:cNvPr id="97" name="Shape 97"/>
          <p:cNvCxnSpPr/>
          <p:nvPr/>
        </p:nvCxnSpPr>
        <p:spPr>
          <a:xfrm>
            <a:off x="914400" y="5323603"/>
            <a:ext cx="7315200" cy="0"/>
          </a:xfrm>
          <a:prstGeom prst="straightConnector1">
            <a:avLst/>
          </a:prstGeom>
          <a:noFill/>
          <a:ln w="15875" cap="flat" cmpd="sng">
            <a:solidFill>
              <a:srgbClr val="A5A5A5"/>
            </a:solidFill>
            <a:prstDash val="solid"/>
            <a:round/>
            <a:headEnd type="none" w="med" len="med"/>
            <a:tailEnd type="none" w="med" len="med"/>
          </a:ln>
        </p:spPr>
      </p:cxnSp>
      <p:cxnSp>
        <p:nvCxnSpPr>
          <p:cNvPr id="98" name="Shape 98"/>
          <p:cNvCxnSpPr/>
          <p:nvPr/>
        </p:nvCxnSpPr>
        <p:spPr>
          <a:xfrm>
            <a:off x="914400" y="6045731"/>
            <a:ext cx="2743199" cy="0"/>
          </a:xfrm>
          <a:prstGeom prst="straightConnector1">
            <a:avLst/>
          </a:prstGeom>
          <a:noFill/>
          <a:ln w="15875" cap="flat" cmpd="sng">
            <a:solidFill>
              <a:srgbClr val="A5A5A5"/>
            </a:solidFill>
            <a:prstDash val="solid"/>
            <a:round/>
            <a:headEnd type="none" w="med" len="med"/>
            <a:tailEnd type="none" w="med" len="med"/>
          </a:ln>
        </p:spPr>
      </p:cxnSp>
      <p:cxnSp>
        <p:nvCxnSpPr>
          <p:cNvPr id="99" name="Shape 99"/>
          <p:cNvCxnSpPr/>
          <p:nvPr/>
        </p:nvCxnSpPr>
        <p:spPr>
          <a:xfrm>
            <a:off x="5486400" y="6045731"/>
            <a:ext cx="2743199" cy="0"/>
          </a:xfrm>
          <a:prstGeom prst="straightConnector1">
            <a:avLst/>
          </a:prstGeom>
          <a:noFill/>
          <a:ln w="15875" cap="flat" cmpd="sng">
            <a:solidFill>
              <a:srgbClr val="A5A5A5"/>
            </a:solidFill>
            <a:prstDash val="solid"/>
            <a:round/>
            <a:headEnd type="none" w="med" len="med"/>
            <a:tailEnd type="none" w="med" len="med"/>
          </a:ln>
        </p:spPr>
      </p:cxnSp>
      <p:sp>
        <p:nvSpPr>
          <p:cNvPr id="4" name="Rectangle 1"/>
          <p:cNvSpPr>
            <a:spLocks noChangeArrowheads="1"/>
          </p:cNvSpPr>
          <p:nvPr/>
        </p:nvSpPr>
        <p:spPr bwMode="auto">
          <a:xfrm>
            <a:off x="-2944585" y="1687739"/>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6857999" y="6406841"/>
            <a:ext cx="1737511" cy="377985"/>
          </a:xfrm>
          <a:prstGeom prst="rect">
            <a:avLst/>
          </a:prstGeom>
        </p:spPr>
      </p:pic>
      <p:sp>
        <p:nvSpPr>
          <p:cNvPr id="12" name="Shape 96"/>
          <p:cNvSpPr txBox="1">
            <a:spLocks/>
          </p:cNvSpPr>
          <p:nvPr/>
        </p:nvSpPr>
        <p:spPr>
          <a:xfrm>
            <a:off x="761999" y="6269374"/>
            <a:ext cx="447260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None/>
              <a:defRPr sz="13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pPr algn="l">
              <a:buSzPct val="25000"/>
            </a:pPr>
            <a:r>
              <a:rPr lang="en-US" sz="1500" dirty="0"/>
              <a:t>Team Members: </a:t>
            </a:r>
            <a:r>
              <a:rPr lang="en-US" sz="1500" dirty="0" err="1"/>
              <a:t>Ankur</a:t>
            </a:r>
            <a:r>
              <a:rPr lang="en-US" sz="1500" dirty="0"/>
              <a:t> Chaudhary , Christina Wei, Janul Hernandez, and Peter Meijer</a:t>
            </a:r>
          </a:p>
        </p:txBody>
      </p:sp>
      <p:pic>
        <p:nvPicPr>
          <p:cNvPr id="5" name="Picture 4"/>
          <p:cNvPicPr>
            <a:picLocks noChangeAspect="1"/>
          </p:cNvPicPr>
          <p:nvPr/>
        </p:nvPicPr>
        <p:blipFill>
          <a:blip r:embed="rId4"/>
          <a:stretch>
            <a:fillRect/>
          </a:stretch>
        </p:blipFill>
        <p:spPr>
          <a:xfrm>
            <a:off x="163124" y="278624"/>
            <a:ext cx="8836946" cy="3308939"/>
          </a:xfrm>
          <a:prstGeom prst="rect">
            <a:avLst/>
          </a:prstGeom>
        </p:spPr>
      </p:pic>
    </p:spTree>
    <p:extLst>
      <p:ext uri="{BB962C8B-B14F-4D97-AF65-F5344CB8AC3E}">
        <p14:creationId xmlns:p14="http://schemas.microsoft.com/office/powerpoint/2010/main" val="368082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Topics Through 3 Debates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10</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59267" y="1731476"/>
            <a:ext cx="4782536" cy="3634274"/>
          </a:xfrm>
          <a:prstGeom prst="rect">
            <a:avLst/>
          </a:prstGeom>
        </p:spPr>
      </p:pic>
      <p:pic>
        <p:nvPicPr>
          <p:cNvPr id="6" name="Picture 5"/>
          <p:cNvPicPr>
            <a:picLocks noChangeAspect="1"/>
          </p:cNvPicPr>
          <p:nvPr/>
        </p:nvPicPr>
        <p:blipFill>
          <a:blip r:embed="rId3"/>
          <a:stretch>
            <a:fillRect/>
          </a:stretch>
        </p:blipFill>
        <p:spPr>
          <a:xfrm>
            <a:off x="4917532" y="1642531"/>
            <a:ext cx="4226468" cy="3830068"/>
          </a:xfrm>
          <a:prstGeom prst="rect">
            <a:avLst/>
          </a:prstGeom>
        </p:spPr>
      </p:pic>
    </p:spTree>
    <p:extLst>
      <p:ext uri="{BB962C8B-B14F-4D97-AF65-F5344CB8AC3E}">
        <p14:creationId xmlns:p14="http://schemas.microsoft.com/office/powerpoint/2010/main" val="66988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Main Focus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11</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106279" y="1299677"/>
            <a:ext cx="8951503" cy="3418373"/>
          </a:xfrm>
          <a:prstGeom prst="rect">
            <a:avLst/>
          </a:prstGeom>
        </p:spPr>
      </p:pic>
      <p:sp>
        <p:nvSpPr>
          <p:cNvPr id="6" name="TextBox 5"/>
          <p:cNvSpPr txBox="1"/>
          <p:nvPr/>
        </p:nvSpPr>
        <p:spPr>
          <a:xfrm>
            <a:off x="1191897" y="5018660"/>
            <a:ext cx="73533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Common theme of the people not being happy.</a:t>
            </a:r>
          </a:p>
          <a:p>
            <a:pPr marL="285750" indent="-285750">
              <a:buFont typeface="Arial" panose="020B0604020202020204" pitchFamily="34" charset="0"/>
              <a:buChar char="•"/>
            </a:pPr>
            <a:r>
              <a:rPr lang="en-US" sz="1600" dirty="0"/>
              <a:t>Denouncing government veterans and current GOP establishment.</a:t>
            </a:r>
          </a:p>
        </p:txBody>
      </p:sp>
    </p:spTree>
    <p:extLst>
      <p:ext uri="{BB962C8B-B14F-4D97-AF65-F5344CB8AC3E}">
        <p14:creationId xmlns:p14="http://schemas.microsoft.com/office/powerpoint/2010/main" val="298133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12</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7951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549717" y="1475647"/>
            <a:ext cx="4437615" cy="4441364"/>
          </a:xfrm>
          <a:prstGeom prst="rect">
            <a:avLst/>
          </a:prstGeom>
        </p:spPr>
      </p:pic>
      <p:sp>
        <p:nvSpPr>
          <p:cNvPr id="2" name="Title 1"/>
          <p:cNvSpPr>
            <a:spLocks noGrp="1"/>
          </p:cNvSpPr>
          <p:nvPr>
            <p:ph type="title"/>
          </p:nvPr>
        </p:nvSpPr>
        <p:spPr/>
        <p:txBody>
          <a:bodyPr/>
          <a:lstStyle/>
          <a:p>
            <a:r>
              <a:rPr lang="en-US" dirty="0"/>
              <a:t>Trump: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13</a:t>
            </a:fld>
            <a:endParaRPr lang="en-US" sz="1300" b="0" i="0" u="none" strike="noStrike" cap="none" dirty="0">
              <a:solidFill>
                <a:srgbClr val="888888"/>
              </a:solidFill>
              <a:latin typeface="Calibri"/>
              <a:ea typeface="Calibri"/>
              <a:cs typeface="Calibri"/>
              <a:sym typeface="Calibri"/>
            </a:endParaRPr>
          </a:p>
        </p:txBody>
      </p:sp>
      <p:pic>
        <p:nvPicPr>
          <p:cNvPr id="7" name="Picture 6"/>
          <p:cNvPicPr>
            <a:picLocks noChangeAspect="1"/>
          </p:cNvPicPr>
          <p:nvPr/>
        </p:nvPicPr>
        <p:blipFill>
          <a:blip r:embed="rId3"/>
          <a:stretch>
            <a:fillRect/>
          </a:stretch>
        </p:blipFill>
        <p:spPr>
          <a:xfrm>
            <a:off x="230542" y="1475647"/>
            <a:ext cx="4436438" cy="4201705"/>
          </a:xfrm>
          <a:prstGeom prst="rect">
            <a:avLst/>
          </a:prstGeom>
        </p:spPr>
      </p:pic>
    </p:spTree>
    <p:extLst>
      <p:ext uri="{BB962C8B-B14F-4D97-AF65-F5344CB8AC3E}">
        <p14:creationId xmlns:p14="http://schemas.microsoft.com/office/powerpoint/2010/main" val="367298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Cruz: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14</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74065" y="1580341"/>
            <a:ext cx="4427594" cy="3670618"/>
          </a:xfrm>
          <a:prstGeom prst="rect">
            <a:avLst/>
          </a:prstGeom>
        </p:spPr>
      </p:pic>
      <p:pic>
        <p:nvPicPr>
          <p:cNvPr id="7" name="Picture 6"/>
          <p:cNvPicPr>
            <a:picLocks noChangeAspect="1"/>
          </p:cNvPicPr>
          <p:nvPr/>
        </p:nvPicPr>
        <p:blipFill>
          <a:blip r:embed="rId3"/>
          <a:stretch>
            <a:fillRect/>
          </a:stretch>
        </p:blipFill>
        <p:spPr>
          <a:xfrm>
            <a:off x="4316852" y="1580341"/>
            <a:ext cx="4835982" cy="3670618"/>
          </a:xfrm>
          <a:prstGeom prst="rect">
            <a:avLst/>
          </a:prstGeom>
        </p:spPr>
      </p:pic>
    </p:spTree>
    <p:extLst>
      <p:ext uri="{BB962C8B-B14F-4D97-AF65-F5344CB8AC3E}">
        <p14:creationId xmlns:p14="http://schemas.microsoft.com/office/powerpoint/2010/main" val="225844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Kasich: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15</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13870" y="1735373"/>
            <a:ext cx="4588752" cy="3556912"/>
          </a:xfrm>
          <a:prstGeom prst="rect">
            <a:avLst/>
          </a:prstGeom>
        </p:spPr>
      </p:pic>
      <p:pic>
        <p:nvPicPr>
          <p:cNvPr id="7" name="Picture 6"/>
          <p:cNvPicPr>
            <a:picLocks noChangeAspect="1"/>
          </p:cNvPicPr>
          <p:nvPr/>
        </p:nvPicPr>
        <p:blipFill>
          <a:blip r:embed="rId3"/>
          <a:stretch>
            <a:fillRect/>
          </a:stretch>
        </p:blipFill>
        <p:spPr>
          <a:xfrm>
            <a:off x="4462991" y="1735373"/>
            <a:ext cx="4678452" cy="3453628"/>
          </a:xfrm>
          <a:prstGeom prst="rect">
            <a:avLst/>
          </a:prstGeom>
        </p:spPr>
      </p:pic>
    </p:spTree>
    <p:extLst>
      <p:ext uri="{BB962C8B-B14F-4D97-AF65-F5344CB8AC3E}">
        <p14:creationId xmlns:p14="http://schemas.microsoft.com/office/powerpoint/2010/main" val="107828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Wins the Popularity Vote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16</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0" y="2119120"/>
            <a:ext cx="3320341" cy="1766642"/>
          </a:xfrm>
          <a:prstGeom prst="rect">
            <a:avLst/>
          </a:prstGeom>
        </p:spPr>
      </p:pic>
      <p:pic>
        <p:nvPicPr>
          <p:cNvPr id="7" name="Picture 6"/>
          <p:cNvPicPr>
            <a:picLocks noChangeAspect="1"/>
          </p:cNvPicPr>
          <p:nvPr/>
        </p:nvPicPr>
        <p:blipFill>
          <a:blip r:embed="rId3"/>
          <a:stretch>
            <a:fillRect/>
          </a:stretch>
        </p:blipFill>
        <p:spPr>
          <a:xfrm>
            <a:off x="2788775" y="2144816"/>
            <a:ext cx="3352040" cy="1657842"/>
          </a:xfrm>
          <a:prstGeom prst="rect">
            <a:avLst/>
          </a:prstGeom>
        </p:spPr>
      </p:pic>
      <p:pic>
        <p:nvPicPr>
          <p:cNvPr id="8" name="Picture 7"/>
          <p:cNvPicPr>
            <a:picLocks noChangeAspect="1"/>
          </p:cNvPicPr>
          <p:nvPr/>
        </p:nvPicPr>
        <p:blipFill>
          <a:blip r:embed="rId4"/>
          <a:stretch>
            <a:fillRect/>
          </a:stretch>
        </p:blipFill>
        <p:spPr>
          <a:xfrm>
            <a:off x="5603623" y="2177551"/>
            <a:ext cx="3540378" cy="1578241"/>
          </a:xfrm>
          <a:prstGeom prst="rect">
            <a:avLst/>
          </a:prstGeom>
        </p:spPr>
      </p:pic>
      <p:sp>
        <p:nvSpPr>
          <p:cNvPr id="9" name="TextBox 8"/>
          <p:cNvSpPr txBox="1"/>
          <p:nvPr/>
        </p:nvSpPr>
        <p:spPr>
          <a:xfrm>
            <a:off x="896421" y="4426242"/>
            <a:ext cx="7081284" cy="1246495"/>
          </a:xfrm>
          <a:prstGeom prst="rect">
            <a:avLst/>
          </a:prstGeom>
          <a:noFill/>
        </p:spPr>
        <p:txBody>
          <a:bodyPr wrap="square" rtlCol="0">
            <a:spAutoFit/>
          </a:bodyPr>
          <a:lstStyle/>
          <a:p>
            <a:r>
              <a:rPr lang="en-US" sz="2500" i="1" dirty="0">
                <a:latin typeface="Calibri"/>
                <a:cs typeface="Calibri"/>
              </a:rPr>
              <a:t>Although all candidates’ tweets have similar sentiment profiles, Trump wins due to the sheer volume of tweets about him</a:t>
            </a:r>
          </a:p>
        </p:txBody>
      </p:sp>
    </p:spTree>
    <p:extLst>
      <p:ext uri="{BB962C8B-B14F-4D97-AF65-F5344CB8AC3E}">
        <p14:creationId xmlns:p14="http://schemas.microsoft.com/office/powerpoint/2010/main" val="227211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Sentiment by Volume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17</a:t>
            </a:fld>
            <a:endParaRPr lang="en-US" sz="1300" b="0" i="0" u="none" strike="noStrike" cap="none" dirty="0">
              <a:solidFill>
                <a:srgbClr val="888888"/>
              </a:solidFill>
              <a:latin typeface="Calibri"/>
              <a:ea typeface="Calibri"/>
              <a:cs typeface="Calibri"/>
              <a:sym typeface="Calibri"/>
            </a:endParaRPr>
          </a:p>
        </p:txBody>
      </p:sp>
      <p:pic>
        <p:nvPicPr>
          <p:cNvPr id="10" name="Picture 9"/>
          <p:cNvPicPr>
            <a:picLocks noChangeAspect="1"/>
          </p:cNvPicPr>
          <p:nvPr/>
        </p:nvPicPr>
        <p:blipFill>
          <a:blip r:embed="rId2"/>
          <a:stretch>
            <a:fillRect/>
          </a:stretch>
        </p:blipFill>
        <p:spPr>
          <a:xfrm>
            <a:off x="1205800" y="1282372"/>
            <a:ext cx="6461000" cy="5042389"/>
          </a:xfrm>
          <a:prstGeom prst="rect">
            <a:avLst/>
          </a:prstGeom>
        </p:spPr>
      </p:pic>
    </p:spTree>
    <p:extLst>
      <p:ext uri="{BB962C8B-B14F-4D97-AF65-F5344CB8AC3E}">
        <p14:creationId xmlns:p14="http://schemas.microsoft.com/office/powerpoint/2010/main" val="135697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Tweets by Map</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18</a:t>
            </a:fld>
            <a:endParaRPr lang="en-US" sz="1300" b="0" i="0" u="none" strike="noStrike" cap="none" dirty="0">
              <a:solidFill>
                <a:srgbClr val="888888"/>
              </a:solidFill>
              <a:latin typeface="Calibri"/>
              <a:ea typeface="Calibri"/>
              <a:cs typeface="Calibri"/>
              <a:sym typeface="Calibri"/>
            </a:endParaRPr>
          </a:p>
        </p:txBody>
      </p:sp>
      <p:pic>
        <p:nvPicPr>
          <p:cNvPr id="12" name="Picture 11"/>
          <p:cNvPicPr>
            <a:picLocks noChangeAspect="1"/>
          </p:cNvPicPr>
          <p:nvPr/>
        </p:nvPicPr>
        <p:blipFill>
          <a:blip r:embed="rId2"/>
          <a:stretch>
            <a:fillRect/>
          </a:stretch>
        </p:blipFill>
        <p:spPr>
          <a:xfrm>
            <a:off x="422146" y="1641943"/>
            <a:ext cx="8233958" cy="3732931"/>
          </a:xfrm>
          <a:prstGeom prst="rect">
            <a:avLst/>
          </a:prstGeom>
        </p:spPr>
      </p:pic>
      <p:pic>
        <p:nvPicPr>
          <p:cNvPr id="11" name="Picture 10"/>
          <p:cNvPicPr>
            <a:picLocks noChangeAspect="1"/>
          </p:cNvPicPr>
          <p:nvPr/>
        </p:nvPicPr>
        <p:blipFill>
          <a:blip r:embed="rId3"/>
          <a:stretch>
            <a:fillRect/>
          </a:stretch>
        </p:blipFill>
        <p:spPr>
          <a:xfrm>
            <a:off x="7160832" y="4524482"/>
            <a:ext cx="1516117" cy="1454486"/>
          </a:xfrm>
          <a:prstGeom prst="rect">
            <a:avLst/>
          </a:prstGeom>
        </p:spPr>
      </p:pic>
    </p:spTree>
    <p:extLst>
      <p:ext uri="{BB962C8B-B14F-4D97-AF65-F5344CB8AC3E}">
        <p14:creationId xmlns:p14="http://schemas.microsoft.com/office/powerpoint/2010/main" val="3273059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676400" y="274637"/>
            <a:ext cx="70104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n-US" sz="2800" b="1" i="0" u="none" strike="noStrike" cap="none" dirty="0">
                <a:solidFill>
                  <a:schemeClr val="tx1"/>
                </a:solidFill>
                <a:latin typeface="Calibri"/>
                <a:ea typeface="Calibri"/>
                <a:cs typeface="Calibri"/>
                <a:sym typeface="Calibri"/>
              </a:rPr>
              <a:t>Key Value Drivers</a:t>
            </a:r>
          </a:p>
        </p:txBody>
      </p:sp>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19</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Tree>
    <p:extLst>
      <p:ext uri="{BB962C8B-B14F-4D97-AF65-F5344CB8AC3E}">
        <p14:creationId xmlns:p14="http://schemas.microsoft.com/office/powerpoint/2010/main" val="247512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2</a:t>
            </a:fld>
            <a:endParaRPr lang="en-US" sz="1300" b="0" i="0" u="none" strike="noStrike" cap="none" dirty="0">
              <a:solidFill>
                <a:srgbClr val="888888"/>
              </a:solidFill>
              <a:latin typeface="Calibri"/>
              <a:ea typeface="Calibri"/>
              <a:cs typeface="Calibri"/>
              <a:sym typeface="Calibri"/>
            </a:endParaRPr>
          </a:p>
        </p:txBody>
      </p:sp>
      <p:grpSp>
        <p:nvGrpSpPr>
          <p:cNvPr id="6" name="Shape 116"/>
          <p:cNvGrpSpPr/>
          <p:nvPr/>
        </p:nvGrpSpPr>
        <p:grpSpPr>
          <a:xfrm>
            <a:off x="2592250" y="1591850"/>
            <a:ext cx="1333500" cy="914400"/>
            <a:chOff x="2592250" y="1604550"/>
            <a:chExt cx="1333500" cy="914400"/>
          </a:xfrm>
        </p:grpSpPr>
        <p:cxnSp>
          <p:nvCxnSpPr>
            <p:cNvPr id="7" name="Shape 117"/>
            <p:cNvCxnSpPr/>
            <p:nvPr/>
          </p:nvCxnSpPr>
          <p:spPr>
            <a:xfrm>
              <a:off x="2592250" y="2061750"/>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8" name="Shape 118"/>
            <p:cNvCxnSpPr/>
            <p:nvPr/>
          </p:nvCxnSpPr>
          <p:spPr>
            <a:xfrm>
              <a:off x="3925751" y="1604550"/>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9" name="Shape 119"/>
          <p:cNvGrpSpPr/>
          <p:nvPr/>
        </p:nvGrpSpPr>
        <p:grpSpPr>
          <a:xfrm>
            <a:off x="2605314" y="5333999"/>
            <a:ext cx="1333500" cy="914400"/>
            <a:chOff x="2605314" y="5476321"/>
            <a:chExt cx="1333500" cy="914400"/>
          </a:xfrm>
        </p:grpSpPr>
        <p:cxnSp>
          <p:nvCxnSpPr>
            <p:cNvPr id="10" name="Shape 120"/>
            <p:cNvCxnSpPr/>
            <p:nvPr/>
          </p:nvCxnSpPr>
          <p:spPr>
            <a:xfrm>
              <a:off x="2605314" y="5933521"/>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1" name="Shape 121"/>
            <p:cNvCxnSpPr/>
            <p:nvPr/>
          </p:nvCxnSpPr>
          <p:spPr>
            <a:xfrm>
              <a:off x="3938814" y="5476321"/>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2" name="Shape 122"/>
          <p:cNvGrpSpPr/>
          <p:nvPr/>
        </p:nvGrpSpPr>
        <p:grpSpPr>
          <a:xfrm>
            <a:off x="3302000" y="4089400"/>
            <a:ext cx="1333500" cy="914400"/>
            <a:chOff x="3292930" y="4289214"/>
            <a:chExt cx="1333500" cy="914400"/>
          </a:xfrm>
        </p:grpSpPr>
        <p:cxnSp>
          <p:nvCxnSpPr>
            <p:cNvPr id="13" name="Shape 123"/>
            <p:cNvCxnSpPr/>
            <p:nvPr/>
          </p:nvCxnSpPr>
          <p:spPr>
            <a:xfrm>
              <a:off x="3292930" y="4746414"/>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4" name="Shape 124"/>
            <p:cNvCxnSpPr/>
            <p:nvPr/>
          </p:nvCxnSpPr>
          <p:spPr>
            <a:xfrm>
              <a:off x="4626430" y="4289214"/>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5" name="Shape 125"/>
          <p:cNvGrpSpPr/>
          <p:nvPr/>
        </p:nvGrpSpPr>
        <p:grpSpPr>
          <a:xfrm>
            <a:off x="3302000" y="2838362"/>
            <a:ext cx="1333500" cy="914400"/>
            <a:chOff x="3291114" y="2952325"/>
            <a:chExt cx="1333500" cy="914400"/>
          </a:xfrm>
        </p:grpSpPr>
        <p:cxnSp>
          <p:nvCxnSpPr>
            <p:cNvPr id="16" name="Shape 126"/>
            <p:cNvCxnSpPr/>
            <p:nvPr/>
          </p:nvCxnSpPr>
          <p:spPr>
            <a:xfrm>
              <a:off x="3291114" y="3409526"/>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7" name="Shape 127"/>
            <p:cNvCxnSpPr/>
            <p:nvPr/>
          </p:nvCxnSpPr>
          <p:spPr>
            <a:xfrm>
              <a:off x="4624614" y="2952325"/>
              <a:ext cx="0" cy="914400"/>
            </a:xfrm>
            <a:prstGeom prst="straightConnector1">
              <a:avLst/>
            </a:prstGeom>
            <a:noFill/>
            <a:ln w="15875" cap="flat" cmpd="sng">
              <a:solidFill>
                <a:srgbClr val="A5A5A5"/>
              </a:solidFill>
              <a:prstDash val="solid"/>
              <a:round/>
              <a:headEnd type="none" w="med" len="med"/>
              <a:tailEnd type="none" w="med" len="med"/>
            </a:ln>
          </p:spPr>
        </p:cxnSp>
      </p:grpSp>
      <p:sp>
        <p:nvSpPr>
          <p:cNvPr id="19" name="Shape 114"/>
          <p:cNvSpPr/>
          <p:nvPr/>
        </p:nvSpPr>
        <p:spPr>
          <a:xfrm rot="2700000">
            <a:off x="-1920679" y="1258786"/>
            <a:ext cx="5303725" cy="5303725"/>
          </a:xfrm>
          <a:prstGeom prst="arc">
            <a:avLst>
              <a:gd name="adj1" fmla="val 16200000"/>
              <a:gd name="adj2" fmla="val 0"/>
            </a:avLst>
          </a:prstGeom>
          <a:noFill/>
          <a:ln w="158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0" name="TextBox 19"/>
          <p:cNvSpPr txBox="1"/>
          <p:nvPr/>
        </p:nvSpPr>
        <p:spPr>
          <a:xfrm>
            <a:off x="363409" y="3350736"/>
            <a:ext cx="2861733" cy="1477328"/>
          </a:xfrm>
          <a:prstGeom prst="rect">
            <a:avLst/>
          </a:prstGeom>
          <a:noFill/>
        </p:spPr>
        <p:txBody>
          <a:bodyPr wrap="square" rtlCol="0">
            <a:spAutoFit/>
          </a:bodyPr>
          <a:lstStyle/>
          <a:p>
            <a:r>
              <a:rPr lang="en-US" sz="1800" b="1" dirty="0">
                <a:solidFill>
                  <a:srgbClr val="FF0000"/>
                </a:solidFill>
              </a:rPr>
              <a:t>As a GOP candidate has Donald Trump seen more success from negative rhetoric than his running mates?</a:t>
            </a:r>
          </a:p>
        </p:txBody>
      </p:sp>
      <p:cxnSp>
        <p:nvCxnSpPr>
          <p:cNvPr id="21" name="Shape 110"/>
          <p:cNvCxnSpPr/>
          <p:nvPr/>
        </p:nvCxnSpPr>
        <p:spPr>
          <a:xfrm>
            <a:off x="360882" y="3302000"/>
            <a:ext cx="2743199" cy="0"/>
          </a:xfrm>
          <a:prstGeom prst="straightConnector1">
            <a:avLst/>
          </a:prstGeom>
          <a:noFill/>
          <a:ln w="15875" cap="flat" cmpd="sng">
            <a:solidFill>
              <a:srgbClr val="A5A5A5"/>
            </a:solidFill>
            <a:prstDash val="solid"/>
            <a:round/>
            <a:headEnd type="none" w="med" len="med"/>
            <a:tailEnd type="none" w="med" len="med"/>
          </a:ln>
        </p:spPr>
      </p:cxnSp>
      <p:pic>
        <p:nvPicPr>
          <p:cNvPr id="22" name="Picture 21"/>
          <p:cNvPicPr>
            <a:picLocks noChangeAspect="1"/>
          </p:cNvPicPr>
          <p:nvPr/>
        </p:nvPicPr>
        <p:blipFill>
          <a:blip r:embed="rId2"/>
          <a:stretch>
            <a:fillRect/>
          </a:stretch>
        </p:blipFill>
        <p:spPr>
          <a:xfrm>
            <a:off x="331293" y="2086675"/>
            <a:ext cx="2260957" cy="1128965"/>
          </a:xfrm>
          <a:prstGeom prst="rect">
            <a:avLst/>
          </a:prstGeom>
        </p:spPr>
      </p:pic>
      <p:sp>
        <p:nvSpPr>
          <p:cNvPr id="23" name="Shape 115"/>
          <p:cNvSpPr txBox="1"/>
          <p:nvPr/>
        </p:nvSpPr>
        <p:spPr>
          <a:xfrm>
            <a:off x="3938812" y="1543133"/>
            <a:ext cx="4724400" cy="1015661"/>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Project Process</a:t>
            </a:r>
            <a:endParaRPr lang="en-US" sz="1450" b="1" u="sng" dirty="0">
              <a:solidFill>
                <a:schemeClr val="dk1"/>
              </a:solidFill>
              <a:latin typeface="Calibri"/>
              <a:ea typeface="Calibri"/>
              <a:cs typeface="Calibri"/>
              <a:sym typeface="Calibri"/>
            </a:endParaRP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Which sources of data did we look at?</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Difficulties in acquiring data.</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How did we use the data.</a:t>
            </a:r>
          </a:p>
          <a:p>
            <a:pPr marL="177800" marR="0" lvl="0" indent="-177800" algn="l" rtl="0">
              <a:lnSpc>
                <a:spcPct val="100000"/>
              </a:lnSpc>
              <a:spcBef>
                <a:spcPts val="0"/>
              </a:spcBef>
              <a:spcAft>
                <a:spcPts val="0"/>
              </a:spcAft>
              <a:buClr>
                <a:schemeClr val="dk1"/>
              </a:buClr>
              <a:buSzPct val="100000"/>
              <a:buFont typeface="Arial"/>
              <a:buChar char="•"/>
            </a:pPr>
            <a:endParaRPr lang="en-US" sz="1450" b="0" i="0" u="none" strike="noStrike" cap="none" dirty="0">
              <a:solidFill>
                <a:schemeClr val="dk1"/>
              </a:solidFill>
              <a:latin typeface="Calibri"/>
              <a:ea typeface="Calibri"/>
              <a:cs typeface="Calibri"/>
              <a:sym typeface="Calibri"/>
            </a:endParaRPr>
          </a:p>
        </p:txBody>
      </p:sp>
      <p:sp>
        <p:nvSpPr>
          <p:cNvPr id="25" name="Shape 115"/>
          <p:cNvSpPr txBox="1"/>
          <p:nvPr/>
        </p:nvSpPr>
        <p:spPr>
          <a:xfrm>
            <a:off x="4695673" y="2806105"/>
            <a:ext cx="4508500"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What do the debates say?</a:t>
            </a:r>
            <a:endParaRPr lang="en-US" sz="1450" b="1" u="sng" dirty="0">
              <a:solidFill>
                <a:schemeClr val="dk1"/>
              </a:solidFill>
              <a:latin typeface="Calibri"/>
              <a:ea typeface="Calibri"/>
              <a:cs typeface="Calibri"/>
              <a:sym typeface="Calibri"/>
            </a:endParaRPr>
          </a:p>
          <a:p>
            <a:pPr marL="182880" lvl="2">
              <a:buClr>
                <a:schemeClr val="dk1"/>
              </a:buClr>
              <a:buSzPct val="100000"/>
            </a:pPr>
            <a:r>
              <a:rPr lang="en-US" sz="1450" b="1" dirty="0">
                <a:solidFill>
                  <a:schemeClr val="dk1"/>
                </a:solidFill>
                <a:latin typeface="Calibri"/>
                <a:ea typeface="Calibri"/>
                <a:cs typeface="Calibri"/>
                <a:sym typeface="Calibri"/>
              </a:rPr>
              <a:t>A focused look at debate sentiment analysis </a:t>
            </a:r>
            <a:br>
              <a:rPr lang="en-US" sz="1450" b="1" dirty="0">
                <a:solidFill>
                  <a:schemeClr val="dk1"/>
                </a:solidFill>
                <a:latin typeface="Calibri"/>
                <a:ea typeface="Calibri"/>
                <a:cs typeface="Calibri"/>
                <a:sym typeface="Calibri"/>
              </a:rPr>
            </a:br>
            <a:r>
              <a:rPr lang="en-US" sz="1450" b="1" dirty="0">
                <a:solidFill>
                  <a:schemeClr val="dk1"/>
                </a:solidFill>
                <a:latin typeface="Calibri"/>
                <a:ea typeface="Calibri"/>
                <a:cs typeface="Calibri"/>
                <a:sym typeface="Calibri"/>
              </a:rPr>
              <a:t>per candidate through the last 3 debates of the GOP season.</a:t>
            </a:r>
          </a:p>
        </p:txBody>
      </p:sp>
      <p:sp>
        <p:nvSpPr>
          <p:cNvPr id="26" name="Shape 115"/>
          <p:cNvSpPr txBox="1"/>
          <p:nvPr/>
        </p:nvSpPr>
        <p:spPr>
          <a:xfrm>
            <a:off x="4695673" y="4089400"/>
            <a:ext cx="4346727"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Public Sentiment?</a:t>
            </a:r>
            <a:endParaRPr lang="en-US" sz="1450" b="1" u="sng" dirty="0">
              <a:solidFill>
                <a:schemeClr val="dk1"/>
              </a:solidFill>
              <a:latin typeface="Calibri"/>
              <a:ea typeface="Calibri"/>
              <a:cs typeface="Calibri"/>
              <a:sym typeface="Calibri"/>
            </a:endParaRPr>
          </a:p>
          <a:p>
            <a:pPr marL="182880" marR="0" lvl="0" algn="l" rtl="0">
              <a:lnSpc>
                <a:spcPct val="100000"/>
              </a:lnSpc>
              <a:spcBef>
                <a:spcPts val="0"/>
              </a:spcBef>
              <a:spcAft>
                <a:spcPts val="0"/>
              </a:spcAft>
              <a:buClr>
                <a:schemeClr val="dk1"/>
              </a:buClr>
              <a:buSzPct val="100000"/>
            </a:pPr>
            <a:r>
              <a:rPr lang="en-US" sz="1450" b="1" dirty="0">
                <a:solidFill>
                  <a:schemeClr val="dk1"/>
                </a:solidFill>
                <a:latin typeface="Calibri"/>
                <a:ea typeface="Calibri"/>
                <a:cs typeface="Calibri"/>
                <a:sym typeface="Calibri"/>
              </a:rPr>
              <a:t>How is Trump trending on Twitter compared to his running mates? </a:t>
            </a:r>
          </a:p>
        </p:txBody>
      </p:sp>
      <p:sp>
        <p:nvSpPr>
          <p:cNvPr id="27" name="Shape 115"/>
          <p:cNvSpPr txBox="1"/>
          <p:nvPr/>
        </p:nvSpPr>
        <p:spPr>
          <a:xfrm>
            <a:off x="4032658" y="5245108"/>
            <a:ext cx="4346727" cy="902694"/>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Conclusion</a:t>
            </a:r>
            <a:endParaRPr lang="en-US" sz="1450" b="1" u="sng"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does the analysis and data tell us</a:t>
            </a: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could we have done different?</a:t>
            </a:r>
          </a:p>
        </p:txBody>
      </p:sp>
    </p:spTree>
    <p:extLst>
      <p:ext uri="{BB962C8B-B14F-4D97-AF65-F5344CB8AC3E}">
        <p14:creationId xmlns:p14="http://schemas.microsoft.com/office/powerpoint/2010/main" val="372548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Peter</a:t>
            </a:r>
          </a:p>
          <a:p>
            <a:pPr lvl="1"/>
            <a:r>
              <a:rPr lang="en-US" dirty="0"/>
              <a:t>Write something about how our hypothesis was completely wrong on two aspects. We thought Trump was going to be the overall most negative during debates, he wasn’t. We believed Trump would receive positive support on social media, he didn’t.</a:t>
            </a:r>
          </a:p>
          <a:p>
            <a:r>
              <a:rPr lang="en-US" dirty="0"/>
              <a:t>Also write something about what we can do to create a more thorough analysis i.e. more debates, more tweets etc.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20</a:t>
            </a:fld>
            <a:endParaRPr lang="en-US" sz="13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137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3</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19646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4</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Project Process</a:t>
            </a:r>
          </a:p>
        </p:txBody>
      </p:sp>
      <p:grpSp>
        <p:nvGrpSpPr>
          <p:cNvPr id="16" name="Group 15"/>
          <p:cNvGrpSpPr/>
          <p:nvPr/>
        </p:nvGrpSpPr>
        <p:grpSpPr>
          <a:xfrm>
            <a:off x="1623606" y="1333599"/>
            <a:ext cx="5595937" cy="4868334"/>
            <a:chOff x="1623606" y="1333599"/>
            <a:chExt cx="5595937" cy="4868334"/>
          </a:xfrm>
        </p:grpSpPr>
        <p:sp>
          <p:nvSpPr>
            <p:cNvPr id="5" name="Rectangle 4"/>
            <p:cNvSpPr/>
            <p:nvPr/>
          </p:nvSpPr>
          <p:spPr>
            <a:xfrm>
              <a:off x="1623606" y="1333599"/>
              <a:ext cx="5595937" cy="4868334"/>
            </a:xfrm>
            <a:prstGeom prst="rect">
              <a:avLst/>
            </a:prstGeom>
            <a:ln>
              <a:noFill/>
            </a:ln>
          </p:spPr>
        </p:sp>
        <p:sp>
          <p:nvSpPr>
            <p:cNvPr id="6" name="Freeform 5"/>
            <p:cNvSpPr/>
            <p:nvPr/>
          </p:nvSpPr>
          <p:spPr>
            <a:xfrm>
              <a:off x="1625746" y="1336712"/>
              <a:ext cx="931722" cy="1066283"/>
            </a:xfrm>
            <a:custGeom>
              <a:avLst/>
              <a:gdLst>
                <a:gd name="connsiteX0" fmla="*/ 0 w 1066282"/>
                <a:gd name="connsiteY0" fmla="*/ 0 h 931721"/>
                <a:gd name="connsiteX1" fmla="*/ 600422 w 1066282"/>
                <a:gd name="connsiteY1" fmla="*/ 0 h 931721"/>
                <a:gd name="connsiteX2" fmla="*/ 1066282 w 1066282"/>
                <a:gd name="connsiteY2" fmla="*/ 465861 h 931721"/>
                <a:gd name="connsiteX3" fmla="*/ 600422 w 1066282"/>
                <a:gd name="connsiteY3" fmla="*/ 931721 h 931721"/>
                <a:gd name="connsiteX4" fmla="*/ 0 w 1066282"/>
                <a:gd name="connsiteY4" fmla="*/ 931721 h 931721"/>
                <a:gd name="connsiteX5" fmla="*/ 465861 w 1066282"/>
                <a:gd name="connsiteY5" fmla="*/ 465861 h 931721"/>
                <a:gd name="connsiteX6" fmla="*/ 0 w 1066282"/>
                <a:gd name="connsiteY6" fmla="*/ 0 h 93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31721">
                  <a:moveTo>
                    <a:pt x="1066281" y="0"/>
                  </a:moveTo>
                  <a:lnTo>
                    <a:pt x="1066281" y="524651"/>
                  </a:lnTo>
                  <a:lnTo>
                    <a:pt x="533140" y="931721"/>
                  </a:lnTo>
                  <a:lnTo>
                    <a:pt x="1" y="524651"/>
                  </a:lnTo>
                  <a:lnTo>
                    <a:pt x="1" y="0"/>
                  </a:lnTo>
                  <a:lnTo>
                    <a:pt x="533140" y="407071"/>
                  </a:lnTo>
                  <a:lnTo>
                    <a:pt x="1066281" y="0"/>
                  </a:lnTo>
                  <a:close/>
                </a:path>
              </a:pathLst>
            </a:custGeom>
            <a:solidFill>
              <a:srgbClr val="FF0000"/>
            </a:solidFill>
            <a:ln>
              <a:solidFill>
                <a:srgbClr val="FF0000"/>
              </a:solidFill>
            </a:ln>
            <a:effectLst/>
          </p:spPr>
          <p:style>
            <a:lnRef idx="1">
              <a:scrgbClr r="0" g="0" b="0"/>
            </a:lnRef>
            <a:fillRef idx="3">
              <a:scrgbClr r="0" g="0" b="0"/>
            </a:fillRef>
            <a:effectRef idx="2">
              <a:scrgbClr r="0" g="0" b="0"/>
            </a:effectRef>
            <a:fontRef idx="minor">
              <a:schemeClr val="lt1"/>
            </a:fontRef>
          </p:style>
          <p:txBody>
            <a:bodyPr spcFirstLastPara="0" vert="horz" wrap="square" lIns="6351" tIns="472212" rIns="6350" bIns="472210" numCol="1" spcCol="1270" anchor="ctr" anchorCtr="0">
              <a:noAutofit/>
            </a:bodyPr>
            <a:lstStyle/>
            <a:p>
              <a:pPr marL="0" lvl="0" indent="0" algn="ctr" defTabSz="444500">
                <a:lnSpc>
                  <a:spcPct val="90000"/>
                </a:lnSpc>
                <a:spcBef>
                  <a:spcPct val="0"/>
                </a:spcBef>
                <a:spcAft>
                  <a:spcPct val="35000"/>
                </a:spcAft>
                <a:buNone/>
              </a:pPr>
              <a:endParaRPr lang="en-US" sz="1000" b="1" kern="1200" dirty="0">
                <a:latin typeface="Calibri"/>
                <a:cs typeface="Calibri"/>
              </a:endParaRPr>
            </a:p>
            <a:p>
              <a:pPr marL="0" lvl="0" indent="0" algn="ctr" defTabSz="444500">
                <a:lnSpc>
                  <a:spcPct val="90000"/>
                </a:lnSpc>
                <a:spcBef>
                  <a:spcPct val="0"/>
                </a:spcBef>
                <a:spcAft>
                  <a:spcPct val="35000"/>
                </a:spcAft>
                <a:buNone/>
              </a:pPr>
              <a:r>
                <a:rPr lang="en-US" sz="1500" b="1" kern="1200" dirty="0">
                  <a:latin typeface="Calibri"/>
                  <a:cs typeface="Calibri"/>
                </a:rPr>
                <a:t>Data Source</a:t>
              </a:r>
            </a:p>
          </p:txBody>
        </p:sp>
        <p:sp>
          <p:nvSpPr>
            <p:cNvPr id="7" name="Freeform 6"/>
            <p:cNvSpPr/>
            <p:nvPr/>
          </p:nvSpPr>
          <p:spPr>
            <a:xfrm>
              <a:off x="2535385" y="1349091"/>
              <a:ext cx="4655654" cy="693448"/>
            </a:xfrm>
            <a:custGeom>
              <a:avLst/>
              <a:gdLst>
                <a:gd name="connsiteX0" fmla="*/ 115577 w 693448"/>
                <a:gd name="connsiteY0" fmla="*/ 0 h 4655654"/>
                <a:gd name="connsiteX1" fmla="*/ 577871 w 693448"/>
                <a:gd name="connsiteY1" fmla="*/ 0 h 4655654"/>
                <a:gd name="connsiteX2" fmla="*/ 693448 w 693448"/>
                <a:gd name="connsiteY2" fmla="*/ 115577 h 4655654"/>
                <a:gd name="connsiteX3" fmla="*/ 693448 w 693448"/>
                <a:gd name="connsiteY3" fmla="*/ 4655654 h 4655654"/>
                <a:gd name="connsiteX4" fmla="*/ 693448 w 693448"/>
                <a:gd name="connsiteY4" fmla="*/ 4655654 h 4655654"/>
                <a:gd name="connsiteX5" fmla="*/ 0 w 693448"/>
                <a:gd name="connsiteY5" fmla="*/ 4655654 h 4655654"/>
                <a:gd name="connsiteX6" fmla="*/ 0 w 693448"/>
                <a:gd name="connsiteY6" fmla="*/ 4655654 h 4655654"/>
                <a:gd name="connsiteX7" fmla="*/ 0 w 693448"/>
                <a:gd name="connsiteY7" fmla="*/ 115577 h 4655654"/>
                <a:gd name="connsiteX8" fmla="*/ 115577 w 693448"/>
                <a:gd name="connsiteY8" fmla="*/ 0 h 465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48" h="4655654">
                  <a:moveTo>
                    <a:pt x="693448" y="775958"/>
                  </a:moveTo>
                  <a:lnTo>
                    <a:pt x="693448" y="3879696"/>
                  </a:lnTo>
                  <a:cubicBezTo>
                    <a:pt x="693448" y="4308243"/>
                    <a:pt x="685741" y="4655654"/>
                    <a:pt x="676233" y="4655654"/>
                  </a:cubicBezTo>
                  <a:lnTo>
                    <a:pt x="0" y="4655654"/>
                  </a:lnTo>
                  <a:lnTo>
                    <a:pt x="0" y="4655654"/>
                  </a:lnTo>
                  <a:lnTo>
                    <a:pt x="0" y="0"/>
                  </a:lnTo>
                  <a:lnTo>
                    <a:pt x="0" y="0"/>
                  </a:lnTo>
                  <a:lnTo>
                    <a:pt x="676233" y="0"/>
                  </a:lnTo>
                  <a:cubicBezTo>
                    <a:pt x="685741" y="0"/>
                    <a:pt x="693448" y="347411"/>
                    <a:pt x="693448" y="775958"/>
                  </a:cubicBezTo>
                  <a:close/>
                </a:path>
              </a:pathLst>
            </a:custGeom>
            <a:ln>
              <a:solidFill>
                <a:srgbClr val="FF00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915" rIns="45915" bIns="45917"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Washington Post</a:t>
              </a:r>
            </a:p>
            <a:p>
              <a:pPr marL="171450" lvl="1" indent="-171450" algn="l" defTabSz="844550">
                <a:lnSpc>
                  <a:spcPct val="90000"/>
                </a:lnSpc>
                <a:spcBef>
                  <a:spcPct val="0"/>
                </a:spcBef>
                <a:spcAft>
                  <a:spcPct val="15000"/>
                </a:spcAft>
                <a:buChar char="•"/>
              </a:pPr>
              <a:r>
                <a:rPr lang="en-US" sz="1900" kern="1200" dirty="0">
                  <a:latin typeface="Calibri"/>
                  <a:cs typeface="Calibri"/>
                </a:rPr>
                <a:t>Twitter</a:t>
              </a:r>
            </a:p>
          </p:txBody>
        </p:sp>
        <p:sp>
          <p:nvSpPr>
            <p:cNvPr id="8" name="Freeform 7"/>
            <p:cNvSpPr/>
            <p:nvPr/>
          </p:nvSpPr>
          <p:spPr>
            <a:xfrm>
              <a:off x="1642854" y="2285668"/>
              <a:ext cx="914614" cy="1066283"/>
            </a:xfrm>
            <a:custGeom>
              <a:avLst/>
              <a:gdLst>
                <a:gd name="connsiteX0" fmla="*/ 0 w 1066282"/>
                <a:gd name="connsiteY0" fmla="*/ 0 h 914613"/>
                <a:gd name="connsiteX1" fmla="*/ 608976 w 1066282"/>
                <a:gd name="connsiteY1" fmla="*/ 0 h 914613"/>
                <a:gd name="connsiteX2" fmla="*/ 1066282 w 1066282"/>
                <a:gd name="connsiteY2" fmla="*/ 457307 h 914613"/>
                <a:gd name="connsiteX3" fmla="*/ 608976 w 1066282"/>
                <a:gd name="connsiteY3" fmla="*/ 914613 h 914613"/>
                <a:gd name="connsiteX4" fmla="*/ 0 w 1066282"/>
                <a:gd name="connsiteY4" fmla="*/ 914613 h 914613"/>
                <a:gd name="connsiteX5" fmla="*/ 457307 w 1066282"/>
                <a:gd name="connsiteY5" fmla="*/ 457307 h 914613"/>
                <a:gd name="connsiteX6" fmla="*/ 0 w 1066282"/>
                <a:gd name="connsiteY6" fmla="*/ 0 h 9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14613">
                  <a:moveTo>
                    <a:pt x="1066281" y="0"/>
                  </a:moveTo>
                  <a:lnTo>
                    <a:pt x="1066281" y="522355"/>
                  </a:lnTo>
                  <a:lnTo>
                    <a:pt x="533140" y="914613"/>
                  </a:lnTo>
                  <a:lnTo>
                    <a:pt x="1" y="522355"/>
                  </a:lnTo>
                  <a:lnTo>
                    <a:pt x="1" y="0"/>
                  </a:lnTo>
                  <a:lnTo>
                    <a:pt x="533140" y="392259"/>
                  </a:lnTo>
                  <a:lnTo>
                    <a:pt x="1066281" y="0"/>
                  </a:lnTo>
                  <a:close/>
                </a:path>
              </a:pathLst>
            </a:custGeom>
            <a:solidFill>
              <a:srgbClr val="FF6600"/>
            </a:solidFill>
            <a:ln>
              <a:solidFill>
                <a:srgbClr val="FF6600"/>
              </a:solidFill>
            </a:ln>
            <a:effectLst/>
          </p:spPr>
          <p:style>
            <a:lnRef idx="1">
              <a:scrgbClr r="0" g="0" b="0"/>
            </a:lnRef>
            <a:fillRef idx="3">
              <a:scrgbClr r="0" g="0" b="0"/>
            </a:fillRef>
            <a:effectRef idx="2">
              <a:scrgbClr r="0" g="0" b="0"/>
            </a:effectRef>
            <a:fontRef idx="minor">
              <a:schemeClr val="lt1"/>
            </a:fontRef>
          </p:style>
          <p:txBody>
            <a:bodyPr spcFirstLastPara="0" vert="horz" wrap="square" lIns="10161" tIns="467468" rIns="10160" bIns="46746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cs typeface="Calibri"/>
                </a:rPr>
                <a:t>Collection</a:t>
              </a:r>
            </a:p>
          </p:txBody>
        </p:sp>
        <p:sp>
          <p:nvSpPr>
            <p:cNvPr id="9" name="Freeform 8"/>
            <p:cNvSpPr/>
            <p:nvPr/>
          </p:nvSpPr>
          <p:spPr>
            <a:xfrm>
              <a:off x="2535385" y="2285669"/>
              <a:ext cx="4655654" cy="693083"/>
            </a:xfrm>
            <a:custGeom>
              <a:avLst/>
              <a:gdLst>
                <a:gd name="connsiteX0" fmla="*/ 115516 w 693083"/>
                <a:gd name="connsiteY0" fmla="*/ 0 h 4553911"/>
                <a:gd name="connsiteX1" fmla="*/ 577567 w 693083"/>
                <a:gd name="connsiteY1" fmla="*/ 0 h 4553911"/>
                <a:gd name="connsiteX2" fmla="*/ 693083 w 693083"/>
                <a:gd name="connsiteY2" fmla="*/ 115516 h 4553911"/>
                <a:gd name="connsiteX3" fmla="*/ 693083 w 693083"/>
                <a:gd name="connsiteY3" fmla="*/ 4553911 h 4553911"/>
                <a:gd name="connsiteX4" fmla="*/ 693083 w 693083"/>
                <a:gd name="connsiteY4" fmla="*/ 4553911 h 4553911"/>
                <a:gd name="connsiteX5" fmla="*/ 0 w 693083"/>
                <a:gd name="connsiteY5" fmla="*/ 4553911 h 4553911"/>
                <a:gd name="connsiteX6" fmla="*/ 0 w 693083"/>
                <a:gd name="connsiteY6" fmla="*/ 4553911 h 4553911"/>
                <a:gd name="connsiteX7" fmla="*/ 0 w 693083"/>
                <a:gd name="connsiteY7" fmla="*/ 115516 h 4553911"/>
                <a:gd name="connsiteX8" fmla="*/ 115516 w 693083"/>
                <a:gd name="connsiteY8" fmla="*/ 0 h 45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53911">
                  <a:moveTo>
                    <a:pt x="693083" y="758999"/>
                  </a:moveTo>
                  <a:lnTo>
                    <a:pt x="693083" y="3794912"/>
                  </a:lnTo>
                  <a:cubicBezTo>
                    <a:pt x="693083" y="4214097"/>
                    <a:pt x="685212" y="4553911"/>
                    <a:pt x="675502" y="4553911"/>
                  </a:cubicBezTo>
                  <a:lnTo>
                    <a:pt x="0" y="4553911"/>
                  </a:lnTo>
                  <a:lnTo>
                    <a:pt x="0" y="4553911"/>
                  </a:lnTo>
                  <a:lnTo>
                    <a:pt x="0" y="0"/>
                  </a:lnTo>
                  <a:lnTo>
                    <a:pt x="0" y="0"/>
                  </a:lnTo>
                  <a:lnTo>
                    <a:pt x="675502" y="0"/>
                  </a:lnTo>
                  <a:cubicBezTo>
                    <a:pt x="685212" y="0"/>
                    <a:pt x="693083" y="339814"/>
                    <a:pt x="693083" y="758999"/>
                  </a:cubicBezTo>
                  <a:close/>
                </a:path>
              </a:pathLst>
            </a:custGeom>
            <a:ln>
              <a:solidFill>
                <a:srgbClr val="FF66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45899" rIns="45899" bIns="45899"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Beautiful Soup</a:t>
              </a:r>
            </a:p>
            <a:p>
              <a:pPr marL="171450" lvl="1" indent="-171450" algn="l" defTabSz="844550">
                <a:lnSpc>
                  <a:spcPct val="90000"/>
                </a:lnSpc>
                <a:spcBef>
                  <a:spcPct val="0"/>
                </a:spcBef>
                <a:spcAft>
                  <a:spcPct val="15000"/>
                </a:spcAft>
                <a:buChar char="•"/>
              </a:pPr>
              <a:r>
                <a:rPr lang="en-US" sz="1900" kern="1200" dirty="0" err="1">
                  <a:latin typeface="Calibri"/>
                  <a:cs typeface="Calibri"/>
                </a:rPr>
                <a:t>Tweepy</a:t>
              </a:r>
              <a:endParaRPr lang="en-US" sz="1900" kern="1200" dirty="0">
                <a:latin typeface="Calibri"/>
                <a:cs typeface="Calibri"/>
              </a:endParaRPr>
            </a:p>
          </p:txBody>
        </p:sp>
        <p:sp>
          <p:nvSpPr>
            <p:cNvPr id="10" name="Freeform 9"/>
            <p:cNvSpPr/>
            <p:nvPr/>
          </p:nvSpPr>
          <p:spPr>
            <a:xfrm>
              <a:off x="1641234" y="3234624"/>
              <a:ext cx="916234" cy="1066283"/>
            </a:xfrm>
            <a:custGeom>
              <a:avLst/>
              <a:gdLst>
                <a:gd name="connsiteX0" fmla="*/ 0 w 1066282"/>
                <a:gd name="connsiteY0" fmla="*/ 0 h 916233"/>
                <a:gd name="connsiteX1" fmla="*/ 608166 w 1066282"/>
                <a:gd name="connsiteY1" fmla="*/ 0 h 916233"/>
                <a:gd name="connsiteX2" fmla="*/ 1066282 w 1066282"/>
                <a:gd name="connsiteY2" fmla="*/ 458117 h 916233"/>
                <a:gd name="connsiteX3" fmla="*/ 608166 w 1066282"/>
                <a:gd name="connsiteY3" fmla="*/ 916233 h 916233"/>
                <a:gd name="connsiteX4" fmla="*/ 0 w 1066282"/>
                <a:gd name="connsiteY4" fmla="*/ 916233 h 916233"/>
                <a:gd name="connsiteX5" fmla="*/ 458117 w 1066282"/>
                <a:gd name="connsiteY5" fmla="*/ 458117 h 916233"/>
                <a:gd name="connsiteX6" fmla="*/ 0 w 1066282"/>
                <a:gd name="connsiteY6" fmla="*/ 0 h 91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16233">
                  <a:moveTo>
                    <a:pt x="1066281" y="0"/>
                  </a:moveTo>
                  <a:lnTo>
                    <a:pt x="1066281" y="522584"/>
                  </a:lnTo>
                  <a:lnTo>
                    <a:pt x="533140" y="916233"/>
                  </a:lnTo>
                  <a:lnTo>
                    <a:pt x="1" y="522584"/>
                  </a:lnTo>
                  <a:lnTo>
                    <a:pt x="1" y="0"/>
                  </a:lnTo>
                  <a:lnTo>
                    <a:pt x="533140" y="393650"/>
                  </a:lnTo>
                  <a:lnTo>
                    <a:pt x="1066281" y="0"/>
                  </a:lnTo>
                  <a:close/>
                </a:path>
              </a:pathLst>
            </a:custGeom>
            <a:solidFill>
              <a:srgbClr val="CC9900"/>
            </a:solidFill>
            <a:ln>
              <a:solidFill>
                <a:srgbClr val="CC9900"/>
              </a:solidFill>
            </a:ln>
            <a:effectLst/>
          </p:spPr>
          <p:style>
            <a:lnRef idx="1">
              <a:scrgbClr r="0" g="0" b="0"/>
            </a:lnRef>
            <a:fillRef idx="3">
              <a:scrgbClr r="0" g="0" b="0"/>
            </a:fillRef>
            <a:effectRef idx="2">
              <a:scrgbClr r="0" g="0" b="0"/>
            </a:effectRef>
            <a:fontRef idx="minor">
              <a:schemeClr val="lt1"/>
            </a:fontRef>
          </p:style>
          <p:txBody>
            <a:bodyPr spcFirstLastPara="0" vert="horz" wrap="square" lIns="10161" tIns="468278" rIns="10160" bIns="46827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cs typeface="Calibri"/>
                </a:rPr>
                <a:t>Analysis</a:t>
              </a:r>
            </a:p>
          </p:txBody>
        </p:sp>
        <p:sp>
          <p:nvSpPr>
            <p:cNvPr id="11" name="Freeform 10"/>
            <p:cNvSpPr/>
            <p:nvPr/>
          </p:nvSpPr>
          <p:spPr>
            <a:xfrm>
              <a:off x="2535385" y="3234625"/>
              <a:ext cx="4655654" cy="693084"/>
            </a:xfrm>
            <a:custGeom>
              <a:avLst/>
              <a:gdLst>
                <a:gd name="connsiteX0" fmla="*/ 115516 w 693083"/>
                <a:gd name="connsiteY0" fmla="*/ 0 h 4617488"/>
                <a:gd name="connsiteX1" fmla="*/ 577567 w 693083"/>
                <a:gd name="connsiteY1" fmla="*/ 0 h 4617488"/>
                <a:gd name="connsiteX2" fmla="*/ 693083 w 693083"/>
                <a:gd name="connsiteY2" fmla="*/ 115516 h 4617488"/>
                <a:gd name="connsiteX3" fmla="*/ 693083 w 693083"/>
                <a:gd name="connsiteY3" fmla="*/ 4617488 h 4617488"/>
                <a:gd name="connsiteX4" fmla="*/ 693083 w 693083"/>
                <a:gd name="connsiteY4" fmla="*/ 4617488 h 4617488"/>
                <a:gd name="connsiteX5" fmla="*/ 0 w 693083"/>
                <a:gd name="connsiteY5" fmla="*/ 4617488 h 4617488"/>
                <a:gd name="connsiteX6" fmla="*/ 0 w 693083"/>
                <a:gd name="connsiteY6" fmla="*/ 4617488 h 4617488"/>
                <a:gd name="connsiteX7" fmla="*/ 0 w 693083"/>
                <a:gd name="connsiteY7" fmla="*/ 115516 h 4617488"/>
                <a:gd name="connsiteX8" fmla="*/ 115516 w 693083"/>
                <a:gd name="connsiteY8" fmla="*/ 0 h 461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617488">
                  <a:moveTo>
                    <a:pt x="693083" y="769598"/>
                  </a:moveTo>
                  <a:lnTo>
                    <a:pt x="693083" y="3847890"/>
                  </a:lnTo>
                  <a:cubicBezTo>
                    <a:pt x="693083" y="4272927"/>
                    <a:pt x="685320" y="4617485"/>
                    <a:pt x="675744" y="4617485"/>
                  </a:cubicBezTo>
                  <a:lnTo>
                    <a:pt x="0" y="4617485"/>
                  </a:lnTo>
                  <a:lnTo>
                    <a:pt x="0" y="4617485"/>
                  </a:lnTo>
                  <a:lnTo>
                    <a:pt x="0" y="3"/>
                  </a:lnTo>
                  <a:lnTo>
                    <a:pt x="0" y="3"/>
                  </a:lnTo>
                  <a:lnTo>
                    <a:pt x="675744" y="3"/>
                  </a:lnTo>
                  <a:cubicBezTo>
                    <a:pt x="685320" y="3"/>
                    <a:pt x="693083" y="344561"/>
                    <a:pt x="693083" y="769598"/>
                  </a:cubicBezTo>
                  <a:close/>
                </a:path>
              </a:pathLst>
            </a:custGeom>
            <a:ln>
              <a:solidFill>
                <a:srgbClr val="CC99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Alchemy API</a:t>
              </a:r>
            </a:p>
            <a:p>
              <a:pPr marL="171450" lvl="1" indent="-171450" algn="l" defTabSz="844550">
                <a:lnSpc>
                  <a:spcPct val="90000"/>
                </a:lnSpc>
                <a:spcBef>
                  <a:spcPct val="0"/>
                </a:spcBef>
                <a:spcAft>
                  <a:spcPct val="15000"/>
                </a:spcAft>
                <a:buChar char="•"/>
              </a:pPr>
              <a:r>
                <a:rPr lang="en-US" sz="1900" kern="1200" dirty="0">
                  <a:latin typeface="Calibri"/>
                  <a:cs typeface="Calibri"/>
                </a:rPr>
                <a:t>Text Sentiment</a:t>
              </a:r>
            </a:p>
          </p:txBody>
        </p:sp>
        <p:sp>
          <p:nvSpPr>
            <p:cNvPr id="12" name="Freeform 11"/>
            <p:cNvSpPr/>
            <p:nvPr/>
          </p:nvSpPr>
          <p:spPr>
            <a:xfrm>
              <a:off x="1663798" y="4183580"/>
              <a:ext cx="893670" cy="1066283"/>
            </a:xfrm>
            <a:custGeom>
              <a:avLst/>
              <a:gdLst>
                <a:gd name="connsiteX0" fmla="*/ 0 w 1066282"/>
                <a:gd name="connsiteY0" fmla="*/ 0 h 893669"/>
                <a:gd name="connsiteX1" fmla="*/ 619448 w 1066282"/>
                <a:gd name="connsiteY1" fmla="*/ 0 h 893669"/>
                <a:gd name="connsiteX2" fmla="*/ 1066282 w 1066282"/>
                <a:gd name="connsiteY2" fmla="*/ 446835 h 893669"/>
                <a:gd name="connsiteX3" fmla="*/ 619448 w 1066282"/>
                <a:gd name="connsiteY3" fmla="*/ 893669 h 893669"/>
                <a:gd name="connsiteX4" fmla="*/ 0 w 1066282"/>
                <a:gd name="connsiteY4" fmla="*/ 893669 h 893669"/>
                <a:gd name="connsiteX5" fmla="*/ 446835 w 1066282"/>
                <a:gd name="connsiteY5" fmla="*/ 446835 h 893669"/>
                <a:gd name="connsiteX6" fmla="*/ 0 w 1066282"/>
                <a:gd name="connsiteY6" fmla="*/ 0 h 8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893669">
                  <a:moveTo>
                    <a:pt x="1066281" y="0"/>
                  </a:moveTo>
                  <a:lnTo>
                    <a:pt x="1066281" y="519170"/>
                  </a:lnTo>
                  <a:lnTo>
                    <a:pt x="533140" y="893669"/>
                  </a:lnTo>
                  <a:lnTo>
                    <a:pt x="1" y="519170"/>
                  </a:lnTo>
                  <a:lnTo>
                    <a:pt x="1" y="0"/>
                  </a:lnTo>
                  <a:lnTo>
                    <a:pt x="533140" y="374500"/>
                  </a:lnTo>
                  <a:lnTo>
                    <a:pt x="1066281" y="0"/>
                  </a:lnTo>
                  <a:close/>
                </a:path>
              </a:pathLst>
            </a:custGeom>
            <a:solidFill>
              <a:srgbClr val="FFC000"/>
            </a:solidFill>
            <a:ln>
              <a:solidFill>
                <a:srgbClr val="FFC000"/>
              </a:solidFill>
            </a:ln>
            <a:effectLst/>
          </p:spPr>
          <p:style>
            <a:lnRef idx="1">
              <a:scrgbClr r="0" g="0" b="0"/>
            </a:lnRef>
            <a:fillRef idx="3">
              <a:scrgbClr r="0" g="0" b="0"/>
            </a:fillRef>
            <a:effectRef idx="2">
              <a:scrgbClr r="0" g="0" b="0"/>
            </a:effectRef>
            <a:fontRef idx="minor">
              <a:schemeClr val="lt1"/>
            </a:fontRef>
          </p:style>
          <p:txBody>
            <a:bodyPr spcFirstLastPara="0" vert="horz" wrap="square" lIns="7621" tIns="454456" rIns="7620" bIns="454454"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a:cs typeface="Calibri"/>
                </a:rPr>
                <a:t>Manipulation</a:t>
              </a:r>
            </a:p>
          </p:txBody>
        </p:sp>
        <p:sp>
          <p:nvSpPr>
            <p:cNvPr id="13" name="Freeform 12"/>
            <p:cNvSpPr/>
            <p:nvPr/>
          </p:nvSpPr>
          <p:spPr>
            <a:xfrm>
              <a:off x="2535385" y="4183580"/>
              <a:ext cx="4655654" cy="693084"/>
            </a:xfrm>
            <a:custGeom>
              <a:avLst/>
              <a:gdLst>
                <a:gd name="connsiteX0" fmla="*/ 115516 w 693083"/>
                <a:gd name="connsiteY0" fmla="*/ 0 h 4563949"/>
                <a:gd name="connsiteX1" fmla="*/ 577567 w 693083"/>
                <a:gd name="connsiteY1" fmla="*/ 0 h 4563949"/>
                <a:gd name="connsiteX2" fmla="*/ 693083 w 693083"/>
                <a:gd name="connsiteY2" fmla="*/ 115516 h 4563949"/>
                <a:gd name="connsiteX3" fmla="*/ 693083 w 693083"/>
                <a:gd name="connsiteY3" fmla="*/ 4563949 h 4563949"/>
                <a:gd name="connsiteX4" fmla="*/ 693083 w 693083"/>
                <a:gd name="connsiteY4" fmla="*/ 4563949 h 4563949"/>
                <a:gd name="connsiteX5" fmla="*/ 0 w 693083"/>
                <a:gd name="connsiteY5" fmla="*/ 4563949 h 4563949"/>
                <a:gd name="connsiteX6" fmla="*/ 0 w 693083"/>
                <a:gd name="connsiteY6" fmla="*/ 4563949 h 4563949"/>
                <a:gd name="connsiteX7" fmla="*/ 0 w 693083"/>
                <a:gd name="connsiteY7" fmla="*/ 115516 h 4563949"/>
                <a:gd name="connsiteX8" fmla="*/ 115516 w 693083"/>
                <a:gd name="connsiteY8" fmla="*/ 0 h 456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63949">
                  <a:moveTo>
                    <a:pt x="693083" y="760672"/>
                  </a:moveTo>
                  <a:lnTo>
                    <a:pt x="693083" y="3803277"/>
                  </a:lnTo>
                  <a:cubicBezTo>
                    <a:pt x="693083" y="4223386"/>
                    <a:pt x="685229" y="4563949"/>
                    <a:pt x="675541" y="4563949"/>
                  </a:cubicBezTo>
                  <a:lnTo>
                    <a:pt x="0" y="4563949"/>
                  </a:lnTo>
                  <a:lnTo>
                    <a:pt x="0" y="4563949"/>
                  </a:lnTo>
                  <a:lnTo>
                    <a:pt x="0" y="0"/>
                  </a:lnTo>
                  <a:lnTo>
                    <a:pt x="0" y="0"/>
                  </a:lnTo>
                  <a:lnTo>
                    <a:pt x="675541" y="0"/>
                  </a:lnTo>
                  <a:cubicBezTo>
                    <a:pt x="685229" y="0"/>
                    <a:pt x="693083" y="340563"/>
                    <a:pt x="693083" y="760672"/>
                  </a:cubicBezTo>
                  <a:close/>
                </a:path>
              </a:pathLst>
            </a:custGeom>
            <a:ln>
              <a:solidFill>
                <a:srgbClr val="FFC0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a:latin typeface="Calibri"/>
                  <a:cs typeface="Calibri"/>
                </a:rPr>
                <a:t>mySQL</a:t>
              </a:r>
              <a:endParaRPr lang="en-US" sz="1900" kern="1200" dirty="0">
                <a:latin typeface="Calibri"/>
                <a:cs typeface="Calibri"/>
              </a:endParaRPr>
            </a:p>
          </p:txBody>
        </p:sp>
        <p:sp>
          <p:nvSpPr>
            <p:cNvPr id="14" name="Freeform 13"/>
            <p:cNvSpPr/>
            <p:nvPr/>
          </p:nvSpPr>
          <p:spPr>
            <a:xfrm>
              <a:off x="1648580" y="5132536"/>
              <a:ext cx="908888" cy="1066282"/>
            </a:xfrm>
            <a:custGeom>
              <a:avLst/>
              <a:gdLst>
                <a:gd name="connsiteX0" fmla="*/ 0 w 1066282"/>
                <a:gd name="connsiteY0" fmla="*/ 0 h 908888"/>
                <a:gd name="connsiteX1" fmla="*/ 611838 w 1066282"/>
                <a:gd name="connsiteY1" fmla="*/ 0 h 908888"/>
                <a:gd name="connsiteX2" fmla="*/ 1066282 w 1066282"/>
                <a:gd name="connsiteY2" fmla="*/ 454444 h 908888"/>
                <a:gd name="connsiteX3" fmla="*/ 611838 w 1066282"/>
                <a:gd name="connsiteY3" fmla="*/ 908888 h 908888"/>
                <a:gd name="connsiteX4" fmla="*/ 0 w 1066282"/>
                <a:gd name="connsiteY4" fmla="*/ 908888 h 908888"/>
                <a:gd name="connsiteX5" fmla="*/ 454444 w 1066282"/>
                <a:gd name="connsiteY5" fmla="*/ 454444 h 908888"/>
                <a:gd name="connsiteX6" fmla="*/ 0 w 1066282"/>
                <a:gd name="connsiteY6" fmla="*/ 0 h 9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08888">
                  <a:moveTo>
                    <a:pt x="1066281" y="0"/>
                  </a:moveTo>
                  <a:lnTo>
                    <a:pt x="1066281" y="521525"/>
                  </a:lnTo>
                  <a:lnTo>
                    <a:pt x="533141" y="908888"/>
                  </a:lnTo>
                  <a:lnTo>
                    <a:pt x="1" y="521525"/>
                  </a:lnTo>
                  <a:lnTo>
                    <a:pt x="1" y="0"/>
                  </a:lnTo>
                  <a:lnTo>
                    <a:pt x="533141" y="387363"/>
                  </a:lnTo>
                  <a:lnTo>
                    <a:pt x="1066281" y="0"/>
                  </a:lnTo>
                  <a:close/>
                </a:path>
              </a:pathLst>
            </a:custGeom>
            <a:solidFill>
              <a:srgbClr val="00B050"/>
            </a:solidFill>
            <a:ln>
              <a:solidFill>
                <a:srgbClr val="00B050"/>
              </a:solidFill>
            </a:ln>
            <a:effectLst/>
          </p:spPr>
          <p:style>
            <a:lnRef idx="1">
              <a:scrgbClr r="0" g="0" b="0"/>
            </a:lnRef>
            <a:fillRef idx="3">
              <a:scrgbClr r="0" g="0" b="0"/>
            </a:fillRef>
            <a:effectRef idx="2">
              <a:scrgbClr r="0" g="0" b="0"/>
            </a:effectRef>
            <a:fontRef idx="minor">
              <a:schemeClr val="lt1"/>
            </a:fontRef>
          </p:style>
          <p:txBody>
            <a:bodyPr spcFirstLastPara="0" vert="horz" wrap="square" lIns="8255" tIns="462699" rIns="8255" bIns="462699"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a:cs typeface="Calibri"/>
                </a:rPr>
                <a:t>Visualization</a:t>
              </a:r>
            </a:p>
          </p:txBody>
        </p:sp>
        <p:sp>
          <p:nvSpPr>
            <p:cNvPr id="15" name="Freeform 14"/>
            <p:cNvSpPr/>
            <p:nvPr/>
          </p:nvSpPr>
          <p:spPr>
            <a:xfrm>
              <a:off x="2535385" y="5132536"/>
              <a:ext cx="4655654" cy="693084"/>
            </a:xfrm>
            <a:custGeom>
              <a:avLst/>
              <a:gdLst>
                <a:gd name="connsiteX0" fmla="*/ 115516 w 693083"/>
                <a:gd name="connsiteY0" fmla="*/ 0 h 4517200"/>
                <a:gd name="connsiteX1" fmla="*/ 577567 w 693083"/>
                <a:gd name="connsiteY1" fmla="*/ 0 h 4517200"/>
                <a:gd name="connsiteX2" fmla="*/ 693083 w 693083"/>
                <a:gd name="connsiteY2" fmla="*/ 115516 h 4517200"/>
                <a:gd name="connsiteX3" fmla="*/ 693083 w 693083"/>
                <a:gd name="connsiteY3" fmla="*/ 4517200 h 4517200"/>
                <a:gd name="connsiteX4" fmla="*/ 693083 w 693083"/>
                <a:gd name="connsiteY4" fmla="*/ 4517200 h 4517200"/>
                <a:gd name="connsiteX5" fmla="*/ 0 w 693083"/>
                <a:gd name="connsiteY5" fmla="*/ 4517200 h 4517200"/>
                <a:gd name="connsiteX6" fmla="*/ 0 w 693083"/>
                <a:gd name="connsiteY6" fmla="*/ 4517200 h 4517200"/>
                <a:gd name="connsiteX7" fmla="*/ 0 w 693083"/>
                <a:gd name="connsiteY7" fmla="*/ 115516 h 4517200"/>
                <a:gd name="connsiteX8" fmla="*/ 115516 w 693083"/>
                <a:gd name="connsiteY8" fmla="*/ 0 h 45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17200">
                  <a:moveTo>
                    <a:pt x="693083" y="752883"/>
                  </a:moveTo>
                  <a:lnTo>
                    <a:pt x="693083" y="3764317"/>
                  </a:lnTo>
                  <a:cubicBezTo>
                    <a:pt x="693083" y="4180123"/>
                    <a:pt x="685148" y="4517197"/>
                    <a:pt x="675359" y="4517197"/>
                  </a:cubicBezTo>
                  <a:lnTo>
                    <a:pt x="0" y="4517197"/>
                  </a:lnTo>
                  <a:lnTo>
                    <a:pt x="0" y="4517197"/>
                  </a:lnTo>
                  <a:lnTo>
                    <a:pt x="0" y="3"/>
                  </a:lnTo>
                  <a:lnTo>
                    <a:pt x="0" y="3"/>
                  </a:lnTo>
                  <a:lnTo>
                    <a:pt x="675359" y="3"/>
                  </a:lnTo>
                  <a:cubicBezTo>
                    <a:pt x="685148" y="3"/>
                    <a:pt x="693083" y="337077"/>
                    <a:pt x="693083" y="752883"/>
                  </a:cubicBezTo>
                  <a:close/>
                </a:path>
              </a:pathLst>
            </a:custGeom>
            <a:ln>
              <a:solidFill>
                <a:srgbClr val="00B05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a:latin typeface="Calibri"/>
                  <a:cs typeface="Calibri"/>
                </a:rPr>
                <a:t>Matplotlib</a:t>
              </a:r>
              <a:endParaRPr lang="en-US" sz="1900" kern="1200" dirty="0">
                <a:latin typeface="Calibri"/>
                <a:cs typeface="Calibri"/>
              </a:endParaRPr>
            </a:p>
            <a:p>
              <a:pPr marL="171450" lvl="1" indent="-171450" algn="l" defTabSz="844550">
                <a:lnSpc>
                  <a:spcPct val="90000"/>
                </a:lnSpc>
                <a:spcBef>
                  <a:spcPct val="0"/>
                </a:spcBef>
                <a:spcAft>
                  <a:spcPct val="15000"/>
                </a:spcAft>
                <a:buChar char="•"/>
              </a:pPr>
              <a:r>
                <a:rPr lang="en-US" sz="1900" kern="1200" dirty="0">
                  <a:latin typeface="Calibri"/>
                  <a:cs typeface="Calibri"/>
                </a:rPr>
                <a:t>Tableau</a:t>
              </a:r>
            </a:p>
          </p:txBody>
        </p:sp>
      </p:grpSp>
    </p:spTree>
    <p:extLst>
      <p:ext uri="{BB962C8B-B14F-4D97-AF65-F5344CB8AC3E}">
        <p14:creationId xmlns:p14="http://schemas.microsoft.com/office/powerpoint/2010/main" val="317752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5</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Difficulties</a:t>
            </a:r>
          </a:p>
        </p:txBody>
      </p:sp>
      <p:pic>
        <p:nvPicPr>
          <p:cNvPr id="5" name="Picture 4" descr="junk.JPG"/>
          <p:cNvPicPr>
            <a:picLocks noChangeAspect="1"/>
          </p:cNvPicPr>
          <p:nvPr/>
        </p:nvPicPr>
        <p:blipFill rotWithShape="1">
          <a:blip r:embed="rId3">
            <a:extLst>
              <a:ext uri="{28A0092B-C50C-407E-A947-70E740481C1C}">
                <a14:useLocalDpi xmlns:a14="http://schemas.microsoft.com/office/drawing/2010/main" val="0"/>
              </a:ext>
            </a:extLst>
          </a:blip>
          <a:srcRect l="6784" r="1794"/>
          <a:stretch/>
        </p:blipFill>
        <p:spPr>
          <a:xfrm>
            <a:off x="232158" y="1540400"/>
            <a:ext cx="5196267" cy="1975913"/>
          </a:xfrm>
          <a:prstGeom prst="rect">
            <a:avLst/>
          </a:prstGeom>
        </p:spPr>
      </p:pic>
      <p:sp>
        <p:nvSpPr>
          <p:cNvPr id="6" name="TextBox 5"/>
          <p:cNvSpPr txBox="1"/>
          <p:nvPr/>
        </p:nvSpPr>
        <p:spPr>
          <a:xfrm>
            <a:off x="5445434" y="1619132"/>
            <a:ext cx="3698566" cy="1308050"/>
          </a:xfrm>
          <a:prstGeom prst="rect">
            <a:avLst/>
          </a:prstGeom>
          <a:noFill/>
        </p:spPr>
        <p:txBody>
          <a:bodyPr wrap="square" rtlCol="0">
            <a:spAutoFit/>
          </a:bodyPr>
          <a:lstStyle/>
          <a:p>
            <a:r>
              <a:rPr lang="en-US" sz="2500" b="1" dirty="0">
                <a:latin typeface="Calibri"/>
                <a:cs typeface="Calibri"/>
              </a:rPr>
              <a:t>Washington Post</a:t>
            </a:r>
          </a:p>
          <a:p>
            <a:pPr marL="285750" indent="-285750">
              <a:buFont typeface="Arial"/>
              <a:buChar char="•"/>
            </a:pPr>
            <a:r>
              <a:rPr lang="en-US" sz="1800" dirty="0">
                <a:latin typeface="Calibri"/>
                <a:cs typeface="Calibri"/>
              </a:rPr>
              <a:t>Parsing html</a:t>
            </a:r>
          </a:p>
          <a:p>
            <a:pPr marL="285750" indent="-285750">
              <a:buFont typeface="Arial"/>
              <a:buChar char="•"/>
            </a:pPr>
            <a:r>
              <a:rPr lang="en-US" sz="1800" dirty="0">
                <a:latin typeface="Calibri"/>
                <a:cs typeface="Calibri"/>
              </a:rPr>
              <a:t>Determining who said what</a:t>
            </a:r>
          </a:p>
          <a:p>
            <a:pPr marL="285750" indent="-285750">
              <a:buFont typeface="Arial"/>
              <a:buChar char="•"/>
            </a:pPr>
            <a:r>
              <a:rPr lang="en-US" sz="1800" dirty="0">
                <a:latin typeface="Calibri"/>
                <a:cs typeface="Calibri"/>
              </a:rPr>
              <a:t>Removing punctuation</a:t>
            </a:r>
          </a:p>
        </p:txBody>
      </p:sp>
      <p:sp>
        <p:nvSpPr>
          <p:cNvPr id="7" name="TextBox 6"/>
          <p:cNvSpPr txBox="1"/>
          <p:nvPr/>
        </p:nvSpPr>
        <p:spPr>
          <a:xfrm>
            <a:off x="309770" y="3640229"/>
            <a:ext cx="4538118" cy="2785378"/>
          </a:xfrm>
          <a:prstGeom prst="rect">
            <a:avLst/>
          </a:prstGeom>
          <a:noFill/>
        </p:spPr>
        <p:txBody>
          <a:bodyPr wrap="square" rtlCol="0">
            <a:spAutoFit/>
          </a:bodyPr>
          <a:lstStyle/>
          <a:p>
            <a:r>
              <a:rPr lang="en-US" sz="2500" b="1" dirty="0">
                <a:latin typeface="Calibri"/>
                <a:cs typeface="Calibri"/>
              </a:rPr>
              <a:t>Twitter</a:t>
            </a:r>
          </a:p>
          <a:p>
            <a:r>
              <a:rPr lang="en-US" sz="2000" i="1" dirty="0" err="1">
                <a:latin typeface="Calibri"/>
                <a:cs typeface="Calibri"/>
              </a:rPr>
              <a:t>Tweepy</a:t>
            </a:r>
            <a:endParaRPr lang="en-US" sz="2000" i="1" dirty="0">
              <a:latin typeface="Calibri"/>
              <a:cs typeface="Calibri"/>
            </a:endParaRPr>
          </a:p>
          <a:p>
            <a:pPr marL="285750" indent="-285750">
              <a:buFont typeface="Arial"/>
              <a:buChar char="•"/>
            </a:pPr>
            <a:r>
              <a:rPr lang="en-US" sz="1800" dirty="0">
                <a:latin typeface="Calibri"/>
                <a:cs typeface="Calibri"/>
              </a:rPr>
              <a:t>429 Overload</a:t>
            </a:r>
          </a:p>
          <a:p>
            <a:pPr marL="285750" indent="-285750">
              <a:buFont typeface="Arial"/>
              <a:buChar char="•"/>
            </a:pPr>
            <a:r>
              <a:rPr lang="en-US" sz="1800" dirty="0">
                <a:latin typeface="Calibri"/>
                <a:cs typeface="Calibri"/>
              </a:rPr>
              <a:t>Geocode &amp; User Location – user enabled</a:t>
            </a:r>
          </a:p>
          <a:p>
            <a:pPr marL="285750" indent="-285750">
              <a:buFont typeface="Arial"/>
              <a:buChar char="•"/>
            </a:pPr>
            <a:r>
              <a:rPr lang="en-US" sz="1800" dirty="0">
                <a:latin typeface="Calibri"/>
                <a:cs typeface="Calibri"/>
              </a:rPr>
              <a:t>3200 tweets max per unique query</a:t>
            </a:r>
          </a:p>
          <a:p>
            <a:r>
              <a:rPr lang="en-US" sz="2000" i="1" dirty="0" err="1">
                <a:latin typeface="Calibri"/>
                <a:cs typeface="Calibri"/>
              </a:rPr>
              <a:t>Topsy</a:t>
            </a:r>
            <a:endParaRPr lang="en-US" sz="2000" i="1" dirty="0">
              <a:latin typeface="Calibri"/>
              <a:cs typeface="Calibri"/>
            </a:endParaRPr>
          </a:p>
          <a:p>
            <a:pPr marL="285750" indent="-285750">
              <a:buFont typeface="Arial"/>
              <a:buChar char="•"/>
            </a:pPr>
            <a:r>
              <a:rPr lang="en-US" sz="1800" dirty="0">
                <a:latin typeface="Calibri"/>
                <a:cs typeface="Calibri"/>
              </a:rPr>
              <a:t>Shut down – 10 days max twitter history</a:t>
            </a:r>
          </a:p>
          <a:p>
            <a:r>
              <a:rPr lang="en-US" sz="2000" i="1" dirty="0">
                <a:latin typeface="Calibri"/>
                <a:cs typeface="Calibri"/>
              </a:rPr>
              <a:t>Sentiment Analysis</a:t>
            </a:r>
          </a:p>
          <a:p>
            <a:pPr marL="285750" indent="-285750">
              <a:buFont typeface="Arial"/>
              <a:buChar char="•"/>
            </a:pPr>
            <a:r>
              <a:rPr lang="en-US" sz="1800" dirty="0">
                <a:latin typeface="Calibri"/>
                <a:cs typeface="Calibri"/>
              </a:rPr>
              <a:t>Throttle error</a:t>
            </a:r>
          </a:p>
        </p:txBody>
      </p:sp>
    </p:spTree>
    <p:extLst>
      <p:ext uri="{BB962C8B-B14F-4D97-AF65-F5344CB8AC3E}">
        <p14:creationId xmlns:p14="http://schemas.microsoft.com/office/powerpoint/2010/main" val="405509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6</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97637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debates say?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7</a:t>
            </a:fld>
            <a:endParaRPr lang="en-US" sz="1300" b="0" i="0" u="none" strike="noStrike" cap="none" dirty="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5720340" y="2011289"/>
                <a:ext cx="3506788"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𝐼</m:t>
                              </m:r>
                            </m:sub>
                            <m:sup/>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𝑝𝑜𝑠</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𝑛𝑒𝑔</m:t>
                                      </m:r>
                                    </m:sub>
                                  </m:sSub>
                                </m:e>
                              </m:d>
                            </m:e>
                          </m:nary>
                        </m:num>
                        <m:den>
                          <m:nary>
                            <m:naryPr>
                              <m:chr m:val="∑"/>
                              <m:subHide m:val="on"/>
                              <m:supHide m:val="on"/>
                              <m:ctrlPr>
                                <a:rPr lang="en-US" sz="1400" i="1">
                                  <a:latin typeface="Cambria Math" panose="02040503050406030204" pitchFamily="18" charset="0"/>
                                  <a:ea typeface="Cambria Math" panose="02040503050406030204" pitchFamily="18" charset="0"/>
                                </a:rPr>
                              </m:ctrlPr>
                            </m:naryPr>
                            <m:sub/>
                            <m:sup/>
                            <m:e>
                              <m:r>
                                <a:rPr lang="en-US" sz="1400" i="1">
                                  <a:latin typeface="Cambria Math" panose="02040503050406030204" pitchFamily="18" charset="0"/>
                                  <a:ea typeface="Cambria Math" panose="02040503050406030204" pitchFamily="18" charset="0"/>
                                </a:rPr>
                                <m:t>𝑖</m:t>
                              </m:r>
                            </m:e>
                          </m:nary>
                        </m:den>
                      </m:f>
                    </m:oMath>
                  </m:oMathPara>
                </a14:m>
                <a:endParaRPr lang="en-US" sz="1400" dirty="0"/>
              </a:p>
              <a:p>
                <a:pPr algn="ctr"/>
                <a:r>
                  <a:rPr lang="en-US" sz="1400" i="1" dirty="0">
                    <a:latin typeface="Times New Roman" panose="02020603050405020304" pitchFamily="18" charset="0"/>
                    <a:cs typeface="Times New Roman" panose="02020603050405020304" pitchFamily="18" charset="0"/>
                  </a:rPr>
                  <a:t>where </a:t>
                </a:r>
                <a:r>
                  <a:rPr lang="en-US" sz="1400" i="1" dirty="0" err="1">
                    <a:latin typeface="Times New Roman" panose="02020603050405020304" pitchFamily="18" charset="0"/>
                    <a:cs typeface="Times New Roman" panose="02020603050405020304" pitchFamily="18" charset="0"/>
                  </a:rPr>
                  <a:t>i</a:t>
                </a:r>
                <a:r>
                  <a:rPr lang="en-US" sz="1400" i="1" dirty="0">
                    <a:latin typeface="Times New Roman" panose="02020603050405020304" pitchFamily="18" charset="0"/>
                    <a:cs typeface="Times New Roman" panose="02020603050405020304" pitchFamily="18" charset="0"/>
                  </a:rPr>
                  <a:t>= relevance</a:t>
                </a:r>
              </a:p>
            </p:txBody>
          </p:sp>
        </mc:Choice>
        <mc:Fallback xmlns="">
          <p:sp>
            <p:nvSpPr>
              <p:cNvPr id="6" name="TextBox 5"/>
              <p:cNvSpPr txBox="1">
                <a:spLocks noRot="1" noChangeAspect="1" noMove="1" noResize="1" noEditPoints="1" noAdjustHandles="1" noChangeArrowheads="1" noChangeShapeType="1" noTextEdit="1"/>
              </p:cNvSpPr>
              <p:nvPr/>
            </p:nvSpPr>
            <p:spPr>
              <a:xfrm>
                <a:off x="5720340" y="2011289"/>
                <a:ext cx="3506788" cy="715581"/>
              </a:xfrm>
              <a:prstGeom prst="rect">
                <a:avLst/>
              </a:prstGeom>
              <a:blipFill>
                <a:blip r:embed="rId2"/>
                <a:stretch>
                  <a:fillRect b="-14530"/>
                </a:stretch>
              </a:blipFill>
            </p:spPr>
            <p:txBody>
              <a:bodyPr/>
              <a:lstStyle/>
              <a:p>
                <a:r>
                  <a:rPr lang="en-US">
                    <a:noFill/>
                  </a:rPr>
                  <a:t> </a:t>
                </a:r>
              </a:p>
            </p:txBody>
          </p:sp>
        </mc:Fallback>
      </mc:AlternateContent>
      <p:sp>
        <p:nvSpPr>
          <p:cNvPr id="7" name="TextBox 6"/>
          <p:cNvSpPr txBox="1"/>
          <p:nvPr/>
        </p:nvSpPr>
        <p:spPr>
          <a:xfrm>
            <a:off x="5910552" y="3189088"/>
            <a:ext cx="3126364"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Cruz and Kasich get more negative as they get desperate.</a:t>
            </a:r>
          </a:p>
          <a:p>
            <a:pPr marL="285750" indent="-285750">
              <a:spcAft>
                <a:spcPts val="600"/>
              </a:spcAft>
              <a:buFont typeface="Arial" panose="020B0604020202020204" pitchFamily="34" charset="0"/>
              <a:buChar char="•"/>
            </a:pPr>
            <a:r>
              <a:rPr lang="en-US" sz="1400" dirty="0"/>
              <a:t>Trump has an outlier negative performance in Detroit</a:t>
            </a:r>
          </a:p>
          <a:p>
            <a:pPr marL="285750" indent="-285750">
              <a:spcAft>
                <a:spcPts val="600"/>
              </a:spcAft>
              <a:buFont typeface="Arial" panose="020B0604020202020204" pitchFamily="34" charset="0"/>
              <a:buChar char="•"/>
            </a:pPr>
            <a:r>
              <a:rPr lang="en-US" sz="1400" dirty="0"/>
              <a:t>Rubio continues to be neutral</a:t>
            </a:r>
          </a:p>
        </p:txBody>
      </p:sp>
      <p:pic>
        <p:nvPicPr>
          <p:cNvPr id="3" name="Picture 2"/>
          <p:cNvPicPr>
            <a:picLocks noChangeAspect="1"/>
          </p:cNvPicPr>
          <p:nvPr/>
        </p:nvPicPr>
        <p:blipFill>
          <a:blip r:embed="rId3"/>
          <a:stretch>
            <a:fillRect/>
          </a:stretch>
        </p:blipFill>
        <p:spPr>
          <a:xfrm>
            <a:off x="123448" y="1245332"/>
            <a:ext cx="5728617" cy="4736367"/>
          </a:xfrm>
          <a:prstGeom prst="rect">
            <a:avLst/>
          </a:prstGeom>
        </p:spPr>
      </p:pic>
    </p:spTree>
    <p:extLst>
      <p:ext uri="{BB962C8B-B14F-4D97-AF65-F5344CB8AC3E}">
        <p14:creationId xmlns:p14="http://schemas.microsoft.com/office/powerpoint/2010/main" val="410522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8</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93430" y="1534441"/>
            <a:ext cx="5751628" cy="4314841"/>
          </a:xfrm>
          <a:prstGeom prst="rect">
            <a:avLst/>
          </a:prstGeom>
        </p:spPr>
      </p:pic>
      <p:sp>
        <p:nvSpPr>
          <p:cNvPr id="6" name="TextBox 5"/>
          <p:cNvSpPr txBox="1"/>
          <p:nvPr/>
        </p:nvSpPr>
        <p:spPr>
          <a:xfrm>
            <a:off x="5955291" y="2177706"/>
            <a:ext cx="3126364" cy="3123932"/>
          </a:xfrm>
          <a:prstGeom prst="rect">
            <a:avLst/>
          </a:prstGeom>
          <a:noFill/>
        </p:spPr>
        <p:txBody>
          <a:bodyPr wrap="square" rtlCol="0">
            <a:spAutoFit/>
          </a:bodyPr>
          <a:lstStyle/>
          <a:p>
            <a:pPr>
              <a:spcAft>
                <a:spcPts val="600"/>
              </a:spcAft>
            </a:pPr>
            <a:r>
              <a:rPr lang="en-US" sz="1400" u="sng" dirty="0"/>
              <a:t>NEWS HEADLINES</a:t>
            </a:r>
            <a:br>
              <a:rPr lang="en-US" sz="1400" u="sng" dirty="0"/>
            </a:br>
            <a:endParaRPr lang="en-US" sz="1400" u="sng" dirty="0"/>
          </a:p>
          <a:p>
            <a:pPr marL="285750" indent="-285750">
              <a:spcAft>
                <a:spcPts val="600"/>
              </a:spcAft>
              <a:buFont typeface="Arial" panose="020B0604020202020204" pitchFamily="34" charset="0"/>
              <a:buChar char="•"/>
            </a:pPr>
            <a:br>
              <a:rPr lang="en-US" sz="1400" dirty="0"/>
            </a:br>
            <a:r>
              <a:rPr lang="en-US" sz="1400" i="1" dirty="0"/>
              <a:t>“Trump was attention of attacks at GOP debate”</a:t>
            </a:r>
            <a:br>
              <a:rPr lang="en-US" sz="1400" i="1" dirty="0"/>
            </a:br>
            <a:endParaRPr lang="en-US" sz="1400" i="1" dirty="0"/>
          </a:p>
          <a:p>
            <a:pPr marL="285750" indent="-285750">
              <a:spcAft>
                <a:spcPts val="600"/>
              </a:spcAft>
              <a:buFont typeface="Arial" panose="020B0604020202020204" pitchFamily="34" charset="0"/>
              <a:buChar char="•"/>
            </a:pPr>
            <a:br>
              <a:rPr lang="en-US" sz="1400" dirty="0"/>
            </a:br>
            <a:r>
              <a:rPr lang="en-US" sz="1400" i="1" dirty="0"/>
              <a:t>“</a:t>
            </a:r>
            <a:r>
              <a:rPr lang="en-US" i="1" dirty="0"/>
              <a:t>Taking On Donald Trump, at Their Own Peril”</a:t>
            </a:r>
            <a:br>
              <a:rPr lang="en-US" i="1" dirty="0"/>
            </a:br>
            <a:endParaRPr lang="en-US" i="1" dirty="0"/>
          </a:p>
          <a:p>
            <a:pPr marL="285750" indent="-285750">
              <a:spcAft>
                <a:spcPts val="600"/>
              </a:spcAft>
              <a:buFont typeface="Arial" panose="020B0604020202020204" pitchFamily="34" charset="0"/>
              <a:buChar char="•"/>
            </a:pPr>
            <a:br>
              <a:rPr lang="en-US" sz="1400" dirty="0"/>
            </a:br>
            <a:r>
              <a:rPr lang="en-US" sz="1400" i="1" dirty="0"/>
              <a:t>“Watch every time FOX News attacked </a:t>
            </a:r>
            <a:r>
              <a:rPr lang="en-US" i="1" dirty="0"/>
              <a:t>Trump at GOP debate.”</a:t>
            </a:r>
            <a:endParaRPr lang="en-US" sz="1400" i="1" dirty="0"/>
          </a:p>
        </p:txBody>
      </p:sp>
      <p:pic>
        <p:nvPicPr>
          <p:cNvPr id="8" name="Picture 7"/>
          <p:cNvPicPr>
            <a:picLocks noChangeAspect="1"/>
          </p:cNvPicPr>
          <p:nvPr/>
        </p:nvPicPr>
        <p:blipFill>
          <a:blip r:embed="rId3"/>
          <a:stretch>
            <a:fillRect/>
          </a:stretch>
        </p:blipFill>
        <p:spPr>
          <a:xfrm>
            <a:off x="6280058" y="2684052"/>
            <a:ext cx="1658216" cy="266038"/>
          </a:xfrm>
          <a:prstGeom prst="rect">
            <a:avLst/>
          </a:prstGeom>
        </p:spPr>
      </p:pic>
      <p:pic>
        <p:nvPicPr>
          <p:cNvPr id="9" name="Picture 8"/>
          <p:cNvPicPr>
            <a:picLocks noChangeAspect="1"/>
          </p:cNvPicPr>
          <p:nvPr/>
        </p:nvPicPr>
        <p:blipFill>
          <a:blip r:embed="rId4"/>
          <a:stretch>
            <a:fillRect/>
          </a:stretch>
        </p:blipFill>
        <p:spPr>
          <a:xfrm>
            <a:off x="6280058" y="3631950"/>
            <a:ext cx="1745239" cy="250663"/>
          </a:xfrm>
          <a:prstGeom prst="rect">
            <a:avLst/>
          </a:prstGeom>
        </p:spPr>
      </p:pic>
      <p:pic>
        <p:nvPicPr>
          <p:cNvPr id="10" name="Picture 9"/>
          <p:cNvPicPr>
            <a:picLocks noChangeAspect="1"/>
          </p:cNvPicPr>
          <p:nvPr/>
        </p:nvPicPr>
        <p:blipFill>
          <a:blip r:embed="rId5"/>
          <a:stretch>
            <a:fillRect/>
          </a:stretch>
        </p:blipFill>
        <p:spPr>
          <a:xfrm>
            <a:off x="6280058" y="4421325"/>
            <a:ext cx="1509742" cy="341601"/>
          </a:xfrm>
          <a:prstGeom prst="rect">
            <a:avLst/>
          </a:prstGeom>
        </p:spPr>
      </p:pic>
    </p:spTree>
    <p:extLst>
      <p:ext uri="{BB962C8B-B14F-4D97-AF65-F5344CB8AC3E}">
        <p14:creationId xmlns:p14="http://schemas.microsoft.com/office/powerpoint/2010/main" val="422196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9</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rotWithShape="1">
          <a:blip r:embed="rId2"/>
          <a:srcRect l="3400"/>
          <a:stretch/>
        </p:blipFill>
        <p:spPr>
          <a:xfrm>
            <a:off x="69273" y="1323323"/>
            <a:ext cx="5270785" cy="4897367"/>
          </a:xfrm>
          <a:prstGeom prst="rect">
            <a:avLst/>
          </a:prstGeom>
        </p:spPr>
      </p:pic>
      <p:pic>
        <p:nvPicPr>
          <p:cNvPr id="8" name="Picture 7"/>
          <p:cNvPicPr>
            <a:picLocks noChangeAspect="1"/>
          </p:cNvPicPr>
          <p:nvPr/>
        </p:nvPicPr>
        <p:blipFill>
          <a:blip r:embed="rId3"/>
          <a:stretch>
            <a:fillRect/>
          </a:stretch>
        </p:blipFill>
        <p:spPr>
          <a:xfrm>
            <a:off x="5583618" y="2330766"/>
            <a:ext cx="3144898" cy="1957225"/>
          </a:xfrm>
          <a:prstGeom prst="rect">
            <a:avLst/>
          </a:prstGeom>
        </p:spPr>
      </p:pic>
      <p:sp>
        <p:nvSpPr>
          <p:cNvPr id="9" name="Oval 8"/>
          <p:cNvSpPr/>
          <p:nvPr/>
        </p:nvSpPr>
        <p:spPr>
          <a:xfrm>
            <a:off x="2943225" y="2971801"/>
            <a:ext cx="1381125" cy="13779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4640" y="4349751"/>
            <a:ext cx="3687437" cy="307777"/>
          </a:xfrm>
          <a:prstGeom prst="rect">
            <a:avLst/>
          </a:prstGeom>
          <a:noFill/>
        </p:spPr>
        <p:txBody>
          <a:bodyPr wrap="square" rtlCol="0">
            <a:spAutoFit/>
          </a:bodyPr>
          <a:lstStyle/>
          <a:p>
            <a:r>
              <a:rPr lang="en-US" i="1" dirty="0"/>
              <a:t>Trump proving he doesn’t have small hands</a:t>
            </a:r>
          </a:p>
        </p:txBody>
      </p:sp>
    </p:spTree>
    <p:extLst>
      <p:ext uri="{BB962C8B-B14F-4D97-AF65-F5344CB8AC3E}">
        <p14:creationId xmlns:p14="http://schemas.microsoft.com/office/powerpoint/2010/main" val="6909343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1149</TotalTime>
  <Words>496</Words>
  <Application>Microsoft Office PowerPoint</Application>
  <PresentationFormat>On-screen Show (4:3)</PresentationFormat>
  <Paragraphs>121</Paragraphs>
  <Slides>20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Calibri</vt:lpstr>
      <vt:lpstr>Arial</vt:lpstr>
      <vt:lpstr>Cambria Math</vt:lpstr>
      <vt:lpstr>Garamond</vt:lpstr>
      <vt:lpstr>Office Theme</vt:lpstr>
      <vt:lpstr>Analysis of public sentiment on Twitter versus debate performance of top GOP candidates.</vt:lpstr>
      <vt:lpstr>Executive Summary</vt:lpstr>
      <vt:lpstr>Agenda</vt:lpstr>
      <vt:lpstr>Project Process</vt:lpstr>
      <vt:lpstr>Difficulties</vt:lpstr>
      <vt:lpstr>Agenda</vt:lpstr>
      <vt:lpstr>What do the debates say?</vt:lpstr>
      <vt:lpstr>What happened in Detroit?</vt:lpstr>
      <vt:lpstr>What happened in Detroit?</vt:lpstr>
      <vt:lpstr>Key Topics Through 3 Debates</vt:lpstr>
      <vt:lpstr>Trump Main Focus</vt:lpstr>
      <vt:lpstr>Agenda</vt:lpstr>
      <vt:lpstr>Trump: Top 5 Negative and Positive Tweets</vt:lpstr>
      <vt:lpstr>Cruz: Top 5 Negative and Positive Tweets</vt:lpstr>
      <vt:lpstr>Kasich: Top 5 Negative and Positive Tweets</vt:lpstr>
      <vt:lpstr>Trump Wins the Popularity Vote</vt:lpstr>
      <vt:lpstr>Candidate Sentiment by Volume</vt:lpstr>
      <vt:lpstr>Candidate Tweets by Map</vt:lpstr>
      <vt:lpstr>Key Value Drivers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Lexicon Pharmaceuticals (NASDAQ: LXRX US $13.68) “Ageless Growth”</dc:title>
  <dc:creator>Kevin Uherek</dc:creator>
  <cp:lastModifiedBy>Janul Hernandez</cp:lastModifiedBy>
  <cp:revision>111</cp:revision>
  <dcterms:modified xsi:type="dcterms:W3CDTF">2016-05-08T20:16:34Z</dcterms:modified>
</cp:coreProperties>
</file>